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1"/>
  </p:sldMasterIdLst>
  <p:notesMasterIdLst>
    <p:notesMasterId r:id="rId14"/>
  </p:notesMasterIdLst>
  <p:handoutMasterIdLst>
    <p:handoutMasterId r:id="rId15"/>
  </p:handoutMasterIdLst>
  <p:sldIdLst>
    <p:sldId id="370" r:id="rId2"/>
    <p:sldId id="402" r:id="rId3"/>
    <p:sldId id="595" r:id="rId4"/>
    <p:sldId id="617" r:id="rId5"/>
    <p:sldId id="618" r:id="rId6"/>
    <p:sldId id="616" r:id="rId7"/>
    <p:sldId id="614" r:id="rId8"/>
    <p:sldId id="615" r:id="rId9"/>
    <p:sldId id="611" r:id="rId10"/>
    <p:sldId id="609" r:id="rId11"/>
    <p:sldId id="613" r:id="rId12"/>
    <p:sldId id="393"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2" autoAdjust="0"/>
    <p:restoredTop sz="94774" autoAdjust="0"/>
  </p:normalViewPr>
  <p:slideViewPr>
    <p:cSldViewPr snapToGrid="0" snapToObjects="1" showGuides="1">
      <p:cViewPr varScale="1">
        <p:scale>
          <a:sx n="73" d="100"/>
          <a:sy n="73" d="100"/>
        </p:scale>
        <p:origin x="1194" y="66"/>
      </p:cViewPr>
      <p:guideLst>
        <p:guide orient="horz" pos="2160"/>
        <p:guide pos="3840"/>
      </p:guideLst>
    </p:cSldViewPr>
  </p:slideViewPr>
  <p:outlineViewPr>
    <p:cViewPr>
      <p:scale>
        <a:sx n="33" d="100"/>
        <a:sy n="33" d="100"/>
      </p:scale>
      <p:origin x="24"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8" d="100"/>
          <a:sy n="118" d="100"/>
        </p:scale>
        <p:origin x="24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E1CE3-99BE-FA46-AAA8-9E491B45AEA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662C6E44-5EF7-5C4B-A966-31F07793745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4934F68-C16F-3145-8872-BD0BB4851385}" type="datetimeFigureOut">
              <a:rPr lang="en-US" sz="1000" smtClean="0">
                <a:latin typeface="Arial" panose="020B0604020202020204" pitchFamily="34" charset="0"/>
                <a:cs typeface="Arial" panose="020B0604020202020204" pitchFamily="34" charset="0"/>
              </a:rPr>
              <a:t>4/28/2021</a:t>
            </a:fld>
            <a:endParaRPr lang="en-US"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2EC605C-E84F-F447-BC3D-594D26EEC68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D38C75F-830D-6448-94D7-ABE2368A129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293C09-B2F8-DE49-BC8C-0FB3EAF6C6E7}"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84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400416BE-405D-4C4E-8B9D-555EB1342702}" type="datetimeFigureOut">
              <a:rPr lang="en-US" smtClean="0"/>
              <a:pPr/>
              <a:t>4/28/2021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AB4C907B-9079-0A47-97E0-2D45149DAB01}" type="slidenum">
              <a:rPr lang="en-US" smtClean="0"/>
              <a:pPr/>
              <a:t>‹#›</a:t>
            </a:fld>
            <a:endParaRPr lang="en-US"/>
          </a:p>
        </p:txBody>
      </p:sp>
    </p:spTree>
    <p:extLst>
      <p:ext uri="{BB962C8B-B14F-4D97-AF65-F5344CB8AC3E}">
        <p14:creationId xmlns:p14="http://schemas.microsoft.com/office/powerpoint/2010/main" val="232637277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903D9-C75F-9847-BBD4-2EAAA8F6721A}" type="slidenum">
              <a:rPr lang="en-US" smtClean="0"/>
              <a:pPr/>
              <a:t>1</a:t>
            </a:fld>
            <a:endParaRPr lang="en-US"/>
          </a:p>
        </p:txBody>
      </p:sp>
    </p:spTree>
    <p:extLst>
      <p:ext uri="{BB962C8B-B14F-4D97-AF65-F5344CB8AC3E}">
        <p14:creationId xmlns:p14="http://schemas.microsoft.com/office/powerpoint/2010/main" val="96181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bgov.com/"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Design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286B15-5300-0D44-8876-B6A5F8D00D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3502152" y="1371600"/>
            <a:ext cx="6464808" cy="1335024"/>
          </a:xfrm>
        </p:spPr>
        <p:txBody>
          <a:bodyPr anchor="t"/>
          <a:lstStyle>
            <a:lvl1pPr algn="l">
              <a:lnSpc>
                <a:spcPct val="100000"/>
              </a:lnSpc>
              <a:defRPr sz="4300"/>
            </a:lvl1pPr>
          </a:lstStyle>
          <a:p>
            <a:r>
              <a:rPr lang="en-US" dirty="0"/>
              <a:t>Title of the presentation.</a:t>
            </a:r>
          </a:p>
        </p:txBody>
      </p:sp>
      <p:sp>
        <p:nvSpPr>
          <p:cNvPr id="3" name="Subtitle 2">
            <a:extLst>
              <a:ext uri="{FF2B5EF4-FFF2-40B4-BE49-F238E27FC236}">
                <a16:creationId xmlns:a16="http://schemas.microsoft.com/office/drawing/2014/main" id="{52D61C11-6C2E-104E-AD4C-95DF5B918670}"/>
              </a:ext>
            </a:extLst>
          </p:cNvPr>
          <p:cNvSpPr>
            <a:spLocks noGrp="1"/>
          </p:cNvSpPr>
          <p:nvPr>
            <p:ph type="subTitle" idx="1" hasCustomPrompt="1"/>
          </p:nvPr>
        </p:nvSpPr>
        <p:spPr>
          <a:xfrm>
            <a:off x="3502152" y="2706624"/>
            <a:ext cx="6464808" cy="877824"/>
          </a:xfrm>
        </p:spPr>
        <p:txBody>
          <a:bodyPr anchor="b"/>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the presentation.</a:t>
            </a:r>
          </a:p>
        </p:txBody>
      </p:sp>
      <p:sp>
        <p:nvSpPr>
          <p:cNvPr id="8" name="Text Placeholder 7">
            <a:extLst>
              <a:ext uri="{FF2B5EF4-FFF2-40B4-BE49-F238E27FC236}">
                <a16:creationId xmlns:a16="http://schemas.microsoft.com/office/drawing/2014/main" id="{E4165367-01D9-C949-AA11-9C228FD05D43}"/>
              </a:ext>
            </a:extLst>
          </p:cNvPr>
          <p:cNvSpPr>
            <a:spLocks noGrp="1"/>
          </p:cNvSpPr>
          <p:nvPr>
            <p:ph type="body" sz="quarter" idx="13" hasCustomPrompt="1"/>
          </p:nvPr>
        </p:nvSpPr>
        <p:spPr>
          <a:xfrm>
            <a:off x="3502152" y="3584448"/>
            <a:ext cx="6464808" cy="557784"/>
          </a:xfrm>
        </p:spPr>
        <p:txBody>
          <a:bodyPr/>
          <a:lstStyle>
            <a:lvl1pPr marL="0" indent="0">
              <a:lnSpc>
                <a:spcPct val="100000"/>
              </a:lnSpc>
              <a:spcAft>
                <a:spcPts val="0"/>
              </a:spcAft>
              <a:buNone/>
              <a:defRPr sz="1800" b="0"/>
            </a:lvl1pPr>
          </a:lstStyle>
          <a:p>
            <a:pPr lvl="0"/>
            <a:r>
              <a:rPr lang="en-US" dirty="0"/>
              <a:t>Date</a:t>
            </a:r>
          </a:p>
        </p:txBody>
      </p:sp>
      <p:pic>
        <p:nvPicPr>
          <p:cNvPr id="12" name="Graphic 11">
            <a:extLst>
              <a:ext uri="{FF2B5EF4-FFF2-40B4-BE49-F238E27FC236}">
                <a16:creationId xmlns:a16="http://schemas.microsoft.com/office/drawing/2014/main" id="{9697D656-57B2-5A45-A572-45264FFB40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9" name="Graphic 8">
            <a:extLst>
              <a:ext uri="{FF2B5EF4-FFF2-40B4-BE49-F238E27FC236}">
                <a16:creationId xmlns:a16="http://schemas.microsoft.com/office/drawing/2014/main" id="{D193A37B-C97B-A549-9012-0BFE6ADC674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2152" y="6138034"/>
            <a:ext cx="3118104" cy="283464"/>
          </a:xfrm>
          <a:prstGeom prst="rect">
            <a:avLst/>
          </a:prstGeom>
        </p:spPr>
      </p:pic>
    </p:spTree>
    <p:extLst>
      <p:ext uri="{BB962C8B-B14F-4D97-AF65-F5344CB8AC3E}">
        <p14:creationId xmlns:p14="http://schemas.microsoft.com/office/powerpoint/2010/main" val="140050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93C35B0-010F-D34F-B2BC-A7BDF85CBA73}"/>
              </a:ext>
            </a:extLst>
          </p:cNvPr>
          <p:cNvSpPr>
            <a:spLocks noGrp="1"/>
          </p:cNvSpPr>
          <p:nvPr>
            <p:ph sz="quarter" idx="14" hasCustomPrompt="1"/>
          </p:nvPr>
        </p:nvSpPr>
        <p:spPr>
          <a:xfrm>
            <a:off x="6401503" y="1828618"/>
            <a:ext cx="5166360"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D3F59D31-1774-F54D-8DEC-DAED6AE26E1A}"/>
              </a:ext>
            </a:extLst>
          </p:cNvPr>
          <p:cNvSpPr>
            <a:spLocks noGrp="1"/>
          </p:cNvSpPr>
          <p:nvPr>
            <p:ph sz="quarter" idx="13" hasCustomPrompt="1"/>
          </p:nvPr>
        </p:nvSpPr>
        <p:spPr>
          <a:xfrm>
            <a:off x="629353" y="1828618"/>
            <a:ext cx="5166360"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pic>
        <p:nvPicPr>
          <p:cNvPr id="8" name="Graphic 7">
            <a:extLst>
              <a:ext uri="{FF2B5EF4-FFF2-40B4-BE49-F238E27FC236}">
                <a16:creationId xmlns:a16="http://schemas.microsoft.com/office/drawing/2014/main" id="{085F4F77-F159-1643-8E12-6EC9B95793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7" name="TextBox 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02404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Template Body Slide">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0E00734-2177-554B-879E-E092E374CC62}"/>
              </a:ext>
            </a:extLst>
          </p:cNvPr>
          <p:cNvSpPr>
            <a:spLocks noGrp="1"/>
          </p:cNvSpPr>
          <p:nvPr>
            <p:ph sz="quarter" idx="16" hasCustomPrompt="1"/>
          </p:nvPr>
        </p:nvSpPr>
        <p:spPr>
          <a:xfrm>
            <a:off x="6401503" y="2563630"/>
            <a:ext cx="5166360" cy="338328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13">
            <a:extLst>
              <a:ext uri="{FF2B5EF4-FFF2-40B4-BE49-F238E27FC236}">
                <a16:creationId xmlns:a16="http://schemas.microsoft.com/office/drawing/2014/main" id="{6D48F0D2-10C7-5C41-8421-9FBF4EB3F851}"/>
              </a:ext>
            </a:extLst>
          </p:cNvPr>
          <p:cNvSpPr>
            <a:spLocks noGrp="1"/>
          </p:cNvSpPr>
          <p:nvPr>
            <p:ph sz="quarter" idx="15" hasCustomPrompt="1"/>
          </p:nvPr>
        </p:nvSpPr>
        <p:spPr>
          <a:xfrm>
            <a:off x="630238" y="2563630"/>
            <a:ext cx="5166360" cy="338328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523D76B0-A2FA-8146-B3ED-64AB7DEBB1B2}"/>
              </a:ext>
            </a:extLst>
          </p:cNvPr>
          <p:cNvSpPr>
            <a:spLocks noGrp="1"/>
          </p:cNvSpPr>
          <p:nvPr>
            <p:ph type="body" sz="quarter" idx="13"/>
          </p:nvPr>
        </p:nvSpPr>
        <p:spPr>
          <a:xfrm>
            <a:off x="630936" y="1837944"/>
            <a:ext cx="5166360" cy="566928"/>
          </a:xfrm>
        </p:spPr>
        <p:txBody>
          <a:bodyPr/>
          <a:lstStyle>
            <a:lvl1pPr marL="0" indent="0">
              <a:buNone/>
              <a:defRPr>
                <a:solidFill>
                  <a:schemeClr val="accent3"/>
                </a:solidFill>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2C43113D-8131-7747-BF57-692B969E2B51}"/>
              </a:ext>
            </a:extLst>
          </p:cNvPr>
          <p:cNvSpPr>
            <a:spLocks noGrp="1"/>
          </p:cNvSpPr>
          <p:nvPr>
            <p:ph type="body" sz="quarter" idx="14"/>
          </p:nvPr>
        </p:nvSpPr>
        <p:spPr>
          <a:xfrm>
            <a:off x="6401503" y="1837944"/>
            <a:ext cx="5166360" cy="566928"/>
          </a:xfrm>
        </p:spPr>
        <p:txBody>
          <a:bodyPr/>
          <a:lstStyle>
            <a:lvl1pPr marL="0" indent="0">
              <a:buNone/>
              <a:defRPr>
                <a:solidFill>
                  <a:schemeClr val="accent3"/>
                </a:solidFill>
              </a:defRPr>
            </a:lvl1pPr>
          </a:lstStyle>
          <a:p>
            <a:pPr lvl="0"/>
            <a:r>
              <a:rPr lang="en-US" dirty="0"/>
              <a:t>Click to edit Master text styles</a:t>
            </a:r>
          </a:p>
        </p:txBody>
      </p:sp>
      <p:pic>
        <p:nvPicPr>
          <p:cNvPr id="11" name="Graphic 10">
            <a:extLst>
              <a:ext uri="{FF2B5EF4-FFF2-40B4-BE49-F238E27FC236}">
                <a16:creationId xmlns:a16="http://schemas.microsoft.com/office/drawing/2014/main" id="{4DB61BF6-D0CF-0A42-97C1-68B741E673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9" name="TextBox 8">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43823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267712"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3526536" y="1828800"/>
            <a:ext cx="2267712"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6422136" y="1828800"/>
            <a:ext cx="2267712"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9317736" y="1828800"/>
            <a:ext cx="2267712"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1" name="Graphic 10">
            <a:extLst>
              <a:ext uri="{FF2B5EF4-FFF2-40B4-BE49-F238E27FC236}">
                <a16:creationId xmlns:a16="http://schemas.microsoft.com/office/drawing/2014/main" id="{6BBC8675-8738-A44B-92C4-49C8DB8124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9" name="TextBox 8">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1538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3200400"/>
            <a:ext cx="1773936" cy="27432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2923044" y="3200400"/>
            <a:ext cx="1773936" cy="27432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5215152" y="3200400"/>
            <a:ext cx="1773936" cy="27432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7507260" y="3200400"/>
            <a:ext cx="1773936" cy="27432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630936" y="2404872"/>
            <a:ext cx="1773936" cy="585216"/>
          </a:xfrm>
        </p:spPr>
        <p:txBody>
          <a:bodyPr/>
          <a:lstStyle>
            <a:lvl1pPr marL="0" indent="0">
              <a:buNone/>
              <a:defRPr/>
            </a:lvl1pPr>
          </a:lstStyle>
          <a:p>
            <a:pPr lvl="0"/>
            <a:r>
              <a:rPr lang="en-US" dirty="0"/>
              <a:t>Title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2926080" y="2404872"/>
            <a:ext cx="1773936" cy="585216"/>
          </a:xfrm>
        </p:spPr>
        <p:txBody>
          <a:bodyPr/>
          <a:lstStyle>
            <a:lvl1pPr marL="0" indent="0">
              <a:buNone/>
              <a:defRPr/>
            </a:lvl1pPr>
          </a:lstStyle>
          <a:p>
            <a:pPr lvl="0"/>
            <a:r>
              <a:rPr lang="en-US" dirty="0"/>
              <a:t>Title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5212080" y="2404872"/>
            <a:ext cx="1773936" cy="585216"/>
          </a:xfrm>
        </p:spPr>
        <p:txBody>
          <a:bodyPr/>
          <a:lstStyle>
            <a:lvl1pPr marL="0" indent="0">
              <a:buNone/>
              <a:defRPr/>
            </a:lvl1pPr>
          </a:lstStyle>
          <a:p>
            <a:pPr lvl="0"/>
            <a:r>
              <a:rPr lang="en-US" dirty="0"/>
              <a:t>Title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7507224" y="2404872"/>
            <a:ext cx="1773936" cy="585216"/>
          </a:xfrm>
        </p:spPr>
        <p:txBody>
          <a:bodyPr/>
          <a:lstStyle>
            <a:lvl1pPr marL="0" indent="0">
              <a:buNone/>
              <a:defRPr/>
            </a:lvl1pPr>
          </a:lstStyle>
          <a:p>
            <a:pPr lvl="0"/>
            <a:r>
              <a:rPr lang="en-US" dirty="0"/>
              <a:t>Title</a:t>
            </a:r>
          </a:p>
        </p:txBody>
      </p:sp>
      <p:sp>
        <p:nvSpPr>
          <p:cNvPr id="18" name="Text Placeholder 17">
            <a:extLst>
              <a:ext uri="{FF2B5EF4-FFF2-40B4-BE49-F238E27FC236}">
                <a16:creationId xmlns:a16="http://schemas.microsoft.com/office/drawing/2014/main" id="{BB8DB2E0-773C-7743-9392-719BEFC5EAD3}"/>
              </a:ext>
            </a:extLst>
          </p:cNvPr>
          <p:cNvSpPr>
            <a:spLocks noGrp="1"/>
          </p:cNvSpPr>
          <p:nvPr>
            <p:ph type="body" sz="quarter" idx="19" hasCustomPrompt="1"/>
          </p:nvPr>
        </p:nvSpPr>
        <p:spPr>
          <a:xfrm>
            <a:off x="630936" y="1819656"/>
            <a:ext cx="1773936" cy="519957"/>
          </a:xfrm>
        </p:spPr>
        <p:txBody>
          <a:bodyPr/>
          <a:lstStyle>
            <a:lvl1pPr marL="0" indent="0">
              <a:buNone/>
              <a:defRPr sz="2400">
                <a:solidFill>
                  <a:schemeClr val="accent3"/>
                </a:solidFill>
              </a:defRPr>
            </a:lvl1pPr>
          </a:lstStyle>
          <a:p>
            <a:pPr lvl="0"/>
            <a:r>
              <a:rPr lang="en-US" dirty="0"/>
              <a:t>01</a:t>
            </a:r>
          </a:p>
        </p:txBody>
      </p:sp>
      <p:sp>
        <p:nvSpPr>
          <p:cNvPr id="22" name="Text Placeholder 21">
            <a:extLst>
              <a:ext uri="{FF2B5EF4-FFF2-40B4-BE49-F238E27FC236}">
                <a16:creationId xmlns:a16="http://schemas.microsoft.com/office/drawing/2014/main" id="{80E385B3-7211-994E-AB7F-46D722CB5C3B}"/>
              </a:ext>
            </a:extLst>
          </p:cNvPr>
          <p:cNvSpPr>
            <a:spLocks noGrp="1"/>
          </p:cNvSpPr>
          <p:nvPr>
            <p:ph type="body" sz="quarter" idx="20" hasCustomPrompt="1"/>
          </p:nvPr>
        </p:nvSpPr>
        <p:spPr>
          <a:xfrm>
            <a:off x="2926080" y="1819656"/>
            <a:ext cx="1773936" cy="530352"/>
          </a:xfrm>
        </p:spPr>
        <p:txBody>
          <a:bodyPr/>
          <a:lstStyle>
            <a:lvl1pPr marL="0" indent="0">
              <a:buNone/>
              <a:defRPr sz="2400">
                <a:solidFill>
                  <a:schemeClr val="accent3"/>
                </a:solidFill>
              </a:defRPr>
            </a:lvl1pPr>
          </a:lstStyle>
          <a:p>
            <a:pPr lvl="0"/>
            <a:r>
              <a:rPr lang="en-US" dirty="0"/>
              <a:t>02</a:t>
            </a:r>
          </a:p>
        </p:txBody>
      </p:sp>
      <p:sp>
        <p:nvSpPr>
          <p:cNvPr id="24" name="Text Placeholder 23">
            <a:extLst>
              <a:ext uri="{FF2B5EF4-FFF2-40B4-BE49-F238E27FC236}">
                <a16:creationId xmlns:a16="http://schemas.microsoft.com/office/drawing/2014/main" id="{BD3519F3-75F7-C549-A27C-F8472FC0A6C9}"/>
              </a:ext>
            </a:extLst>
          </p:cNvPr>
          <p:cNvSpPr>
            <a:spLocks noGrp="1"/>
          </p:cNvSpPr>
          <p:nvPr>
            <p:ph type="body" sz="quarter" idx="21" hasCustomPrompt="1"/>
          </p:nvPr>
        </p:nvSpPr>
        <p:spPr>
          <a:xfrm>
            <a:off x="5212080" y="1819656"/>
            <a:ext cx="1773936" cy="521207"/>
          </a:xfrm>
        </p:spPr>
        <p:txBody>
          <a:bodyPr/>
          <a:lstStyle>
            <a:lvl1pPr marL="0" indent="0">
              <a:buNone/>
              <a:defRPr sz="2400">
                <a:solidFill>
                  <a:schemeClr val="accent3"/>
                </a:solidFill>
              </a:defRPr>
            </a:lvl1pPr>
          </a:lstStyle>
          <a:p>
            <a:pPr lvl="0"/>
            <a:r>
              <a:rPr lang="en-US" dirty="0"/>
              <a:t>03</a:t>
            </a:r>
          </a:p>
        </p:txBody>
      </p:sp>
      <p:sp>
        <p:nvSpPr>
          <p:cNvPr id="26" name="Text Placeholder 25">
            <a:extLst>
              <a:ext uri="{FF2B5EF4-FFF2-40B4-BE49-F238E27FC236}">
                <a16:creationId xmlns:a16="http://schemas.microsoft.com/office/drawing/2014/main" id="{CA0261EC-0FC9-8344-A8A4-99F3E7A88997}"/>
              </a:ext>
            </a:extLst>
          </p:cNvPr>
          <p:cNvSpPr>
            <a:spLocks noGrp="1"/>
          </p:cNvSpPr>
          <p:nvPr>
            <p:ph type="body" sz="quarter" idx="22" hasCustomPrompt="1"/>
          </p:nvPr>
        </p:nvSpPr>
        <p:spPr>
          <a:xfrm>
            <a:off x="7507224" y="1819656"/>
            <a:ext cx="1773936" cy="521207"/>
          </a:xfrm>
        </p:spPr>
        <p:txBody>
          <a:bodyPr/>
          <a:lstStyle>
            <a:lvl1pPr marL="0" indent="0">
              <a:buNone/>
              <a:defRPr sz="2400">
                <a:solidFill>
                  <a:schemeClr val="accent3"/>
                </a:solidFill>
              </a:defRPr>
            </a:lvl1pPr>
          </a:lstStyle>
          <a:p>
            <a:pPr lvl="0"/>
            <a:r>
              <a:rPr lang="en-US" dirty="0"/>
              <a:t>04</a:t>
            </a:r>
          </a:p>
        </p:txBody>
      </p:sp>
      <p:sp>
        <p:nvSpPr>
          <p:cNvPr id="28" name="Text Placeholder 27">
            <a:extLst>
              <a:ext uri="{FF2B5EF4-FFF2-40B4-BE49-F238E27FC236}">
                <a16:creationId xmlns:a16="http://schemas.microsoft.com/office/drawing/2014/main" id="{59F9B3B9-FC03-4E49-989E-A397AA8562FE}"/>
              </a:ext>
            </a:extLst>
          </p:cNvPr>
          <p:cNvSpPr>
            <a:spLocks noGrp="1"/>
          </p:cNvSpPr>
          <p:nvPr>
            <p:ph type="body" sz="quarter" idx="23" hasCustomPrompt="1"/>
          </p:nvPr>
        </p:nvSpPr>
        <p:spPr>
          <a:xfrm>
            <a:off x="9799369" y="3200400"/>
            <a:ext cx="1773936" cy="27432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31" name="Text Placeholder 30">
            <a:extLst>
              <a:ext uri="{FF2B5EF4-FFF2-40B4-BE49-F238E27FC236}">
                <a16:creationId xmlns:a16="http://schemas.microsoft.com/office/drawing/2014/main" id="{A0D3EF00-FB7A-1D4E-A409-A4BF13E786A7}"/>
              </a:ext>
            </a:extLst>
          </p:cNvPr>
          <p:cNvSpPr>
            <a:spLocks noGrp="1"/>
          </p:cNvSpPr>
          <p:nvPr>
            <p:ph type="body" sz="quarter" idx="24" hasCustomPrompt="1"/>
          </p:nvPr>
        </p:nvSpPr>
        <p:spPr>
          <a:xfrm>
            <a:off x="9802368" y="2404872"/>
            <a:ext cx="1773936" cy="585216"/>
          </a:xfrm>
        </p:spPr>
        <p:txBody>
          <a:bodyPr/>
          <a:lstStyle>
            <a:lvl1pPr marL="0" indent="0">
              <a:buNone/>
              <a:defRPr/>
            </a:lvl1pPr>
          </a:lstStyle>
          <a:p>
            <a:pPr lvl="0"/>
            <a:r>
              <a:rPr lang="en-US" dirty="0"/>
              <a:t>Title</a:t>
            </a:r>
          </a:p>
        </p:txBody>
      </p:sp>
      <p:sp>
        <p:nvSpPr>
          <p:cNvPr id="33" name="Text Placeholder 32">
            <a:extLst>
              <a:ext uri="{FF2B5EF4-FFF2-40B4-BE49-F238E27FC236}">
                <a16:creationId xmlns:a16="http://schemas.microsoft.com/office/drawing/2014/main" id="{CB889934-72E3-3F40-9338-263E6AA228C0}"/>
              </a:ext>
            </a:extLst>
          </p:cNvPr>
          <p:cNvSpPr>
            <a:spLocks noGrp="1"/>
          </p:cNvSpPr>
          <p:nvPr>
            <p:ph type="body" sz="quarter" idx="25" hasCustomPrompt="1"/>
          </p:nvPr>
        </p:nvSpPr>
        <p:spPr>
          <a:xfrm>
            <a:off x="9802368" y="1819656"/>
            <a:ext cx="1773936" cy="521207"/>
          </a:xfrm>
        </p:spPr>
        <p:txBody>
          <a:bodyPr/>
          <a:lstStyle>
            <a:lvl1pPr marL="0" indent="0">
              <a:buNone/>
              <a:defRPr sz="2400">
                <a:solidFill>
                  <a:schemeClr val="accent3"/>
                </a:solidFill>
              </a:defRPr>
            </a:lvl1pPr>
          </a:lstStyle>
          <a:p>
            <a:pPr lvl="0"/>
            <a:r>
              <a:rPr lang="en-US" dirty="0"/>
              <a:t>05</a:t>
            </a:r>
          </a:p>
        </p:txBody>
      </p:sp>
      <p:pic>
        <p:nvPicPr>
          <p:cNvPr id="21" name="Graphic 20">
            <a:extLst>
              <a:ext uri="{FF2B5EF4-FFF2-40B4-BE49-F238E27FC236}">
                <a16:creationId xmlns:a16="http://schemas.microsoft.com/office/drawing/2014/main" id="{4AFF3304-02D1-4A4A-B9E4-CEC6B3D26A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20" name="TextBox 19">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40451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sho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a:xfrm>
            <a:off x="630936" y="612648"/>
            <a:ext cx="5170257" cy="6858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5166360"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6400800" y="1828800"/>
            <a:ext cx="5166360" cy="4114800"/>
          </a:xfrm>
        </p:spPr>
        <p:txBody>
          <a:bodyPr/>
          <a:lstStyle>
            <a:lvl1pPr marL="0" indent="0">
              <a:buNone/>
              <a:defRPr b="0"/>
            </a:lvl1pPr>
          </a:lstStyle>
          <a:p>
            <a:endParaRPr lang="en-US"/>
          </a:p>
        </p:txBody>
      </p:sp>
      <p:pic>
        <p:nvPicPr>
          <p:cNvPr id="9" name="Graphic 8">
            <a:extLst>
              <a:ext uri="{FF2B5EF4-FFF2-40B4-BE49-F238E27FC236}">
                <a16:creationId xmlns:a16="http://schemas.microsoft.com/office/drawing/2014/main" id="{92B6FAFB-6154-EC40-8D6C-60E4EEAE92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7" name="TextBox 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6315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or Image (w/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2871216" cy="781437"/>
          </a:xfrm>
        </p:spPr>
        <p:txBody>
          <a:bodyPr/>
          <a:lstStyle/>
          <a:p>
            <a:r>
              <a:rPr lang="en-US" dirty="0"/>
              <a:t>Title for image or infographic</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871216" cy="4114800"/>
          </a:xfrm>
        </p:spPr>
        <p:txBody>
          <a:bodyPr/>
          <a:lstStyle>
            <a:lvl1pPr marL="0" indent="0">
              <a:buNone/>
              <a:defRPr sz="1600" b="0"/>
            </a:lvl1pPr>
          </a:lstStyle>
          <a:p>
            <a:pPr lvl="0"/>
            <a:r>
              <a:rPr lang="en-US" dirty="0"/>
              <a:t>Description of the image goes here. Do not place borders, drop shadows, or highlights around images.</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4050792" y="612648"/>
            <a:ext cx="7534656" cy="5330952"/>
          </a:xfrm>
        </p:spPr>
        <p:txBody>
          <a:bodyPr/>
          <a:lstStyle>
            <a:lvl1pPr marL="0" indent="0">
              <a:buNone/>
              <a:defRPr b="0"/>
            </a:lvl1pPr>
          </a:lstStyle>
          <a:p>
            <a:endParaRPr lang="en-US"/>
          </a:p>
        </p:txBody>
      </p:sp>
      <p:pic>
        <p:nvPicPr>
          <p:cNvPr id="9" name="Graphic 8">
            <a:extLst>
              <a:ext uri="{FF2B5EF4-FFF2-40B4-BE49-F238E27FC236}">
                <a16:creationId xmlns:a16="http://schemas.microsoft.com/office/drawing/2014/main" id="{84CFAFBF-5096-1749-B093-7221FC4351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7" name="TextBox 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8887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dirty="0"/>
              <a:t>Agenda</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1645921" y="1828800"/>
            <a:ext cx="7040879" cy="4114800"/>
          </a:xfrm>
        </p:spPr>
        <p:txBody>
          <a:bodyPr/>
          <a:lstStyle>
            <a:lvl1pPr marL="0" indent="0">
              <a:spcAft>
                <a:spcPts val="1200"/>
              </a:spcAft>
              <a:buNone/>
              <a:defRPr sz="2800"/>
            </a:lvl1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p:txBody>
      </p:sp>
      <p:sp>
        <p:nvSpPr>
          <p:cNvPr id="7" name="Text Placeholder 6">
            <a:extLst>
              <a:ext uri="{FF2B5EF4-FFF2-40B4-BE49-F238E27FC236}">
                <a16:creationId xmlns:a16="http://schemas.microsoft.com/office/drawing/2014/main" id="{2B3D27CC-C87F-1D43-805F-13F31AD35DC2}"/>
              </a:ext>
            </a:extLst>
          </p:cNvPr>
          <p:cNvSpPr>
            <a:spLocks noGrp="1"/>
          </p:cNvSpPr>
          <p:nvPr>
            <p:ph type="body" sz="quarter" idx="12" hasCustomPrompt="1"/>
          </p:nvPr>
        </p:nvSpPr>
        <p:spPr>
          <a:xfrm>
            <a:off x="630238" y="1975104"/>
            <a:ext cx="713232" cy="246888"/>
          </a:xfrm>
        </p:spPr>
        <p:txBody>
          <a:bodyPr/>
          <a:lstStyle>
            <a:lvl1pPr marL="0" indent="0">
              <a:buNone/>
              <a:defRPr sz="1600">
                <a:solidFill>
                  <a:schemeClr val="accent3"/>
                </a:solidFill>
              </a:defRPr>
            </a:lvl1pPr>
          </a:lstStyle>
          <a:p>
            <a:pPr lvl="0"/>
            <a:r>
              <a:rPr lang="en-US" dirty="0"/>
              <a:t>09:00</a:t>
            </a:r>
          </a:p>
        </p:txBody>
      </p:sp>
      <p:sp>
        <p:nvSpPr>
          <p:cNvPr id="11" name="Text Placeholder 10">
            <a:extLst>
              <a:ext uri="{FF2B5EF4-FFF2-40B4-BE49-F238E27FC236}">
                <a16:creationId xmlns:a16="http://schemas.microsoft.com/office/drawing/2014/main" id="{0AC662FA-4F66-C447-BCF6-FE4AF0C2386E}"/>
              </a:ext>
            </a:extLst>
          </p:cNvPr>
          <p:cNvSpPr>
            <a:spLocks noGrp="1"/>
          </p:cNvSpPr>
          <p:nvPr>
            <p:ph type="body" sz="quarter" idx="13" hasCustomPrompt="1"/>
          </p:nvPr>
        </p:nvSpPr>
        <p:spPr>
          <a:xfrm>
            <a:off x="630936" y="2554834"/>
            <a:ext cx="713232" cy="246888"/>
          </a:xfrm>
        </p:spPr>
        <p:txBody>
          <a:bodyPr/>
          <a:lstStyle>
            <a:lvl1pPr marL="0" indent="0">
              <a:buNone/>
              <a:defRPr sz="1600">
                <a:solidFill>
                  <a:schemeClr val="accent3"/>
                </a:solidFill>
              </a:defRPr>
            </a:lvl1pPr>
            <a:lvl2pPr>
              <a:defRPr sz="1600"/>
            </a:lvl2pPr>
            <a:lvl3pPr>
              <a:defRPr sz="1600"/>
            </a:lvl3pPr>
            <a:lvl4pPr>
              <a:defRPr sz="1600"/>
            </a:lvl4pPr>
            <a:lvl5pPr>
              <a:defRPr sz="1600"/>
            </a:lvl5pPr>
          </a:lstStyle>
          <a:p>
            <a:pPr lvl="0"/>
            <a:r>
              <a:rPr lang="en-US" dirty="0"/>
              <a:t>10:00</a:t>
            </a:r>
          </a:p>
        </p:txBody>
      </p:sp>
      <p:sp>
        <p:nvSpPr>
          <p:cNvPr id="13" name="Text Placeholder 12">
            <a:extLst>
              <a:ext uri="{FF2B5EF4-FFF2-40B4-BE49-F238E27FC236}">
                <a16:creationId xmlns:a16="http://schemas.microsoft.com/office/drawing/2014/main" id="{61E847D1-4BCA-934C-90F8-A61D4A64A383}"/>
              </a:ext>
            </a:extLst>
          </p:cNvPr>
          <p:cNvSpPr>
            <a:spLocks noGrp="1"/>
          </p:cNvSpPr>
          <p:nvPr>
            <p:ph type="body" sz="quarter" idx="14" hasCustomPrompt="1"/>
          </p:nvPr>
        </p:nvSpPr>
        <p:spPr>
          <a:xfrm>
            <a:off x="630936" y="3134564"/>
            <a:ext cx="713232" cy="246888"/>
          </a:xfrm>
        </p:spPr>
        <p:txBody>
          <a:bodyPr/>
          <a:lstStyle>
            <a:lvl1pPr marL="0" indent="0">
              <a:buNone/>
              <a:defRPr sz="1600">
                <a:solidFill>
                  <a:schemeClr val="accent3"/>
                </a:solidFill>
              </a:defRPr>
            </a:lvl1pPr>
          </a:lstStyle>
          <a:p>
            <a:pPr lvl="0"/>
            <a:r>
              <a:rPr lang="en-US" dirty="0"/>
              <a:t>11:00</a:t>
            </a:r>
          </a:p>
        </p:txBody>
      </p:sp>
      <p:sp>
        <p:nvSpPr>
          <p:cNvPr id="15" name="Text Placeholder 14">
            <a:extLst>
              <a:ext uri="{FF2B5EF4-FFF2-40B4-BE49-F238E27FC236}">
                <a16:creationId xmlns:a16="http://schemas.microsoft.com/office/drawing/2014/main" id="{9444905A-DD16-344F-A74C-F3D15078D398}"/>
              </a:ext>
            </a:extLst>
          </p:cNvPr>
          <p:cNvSpPr>
            <a:spLocks noGrp="1"/>
          </p:cNvSpPr>
          <p:nvPr>
            <p:ph type="body" sz="quarter" idx="15" hasCustomPrompt="1"/>
          </p:nvPr>
        </p:nvSpPr>
        <p:spPr>
          <a:xfrm>
            <a:off x="630936" y="3714294"/>
            <a:ext cx="713232" cy="246888"/>
          </a:xfrm>
        </p:spPr>
        <p:txBody>
          <a:bodyPr/>
          <a:lstStyle>
            <a:lvl1pPr marL="0" indent="0">
              <a:buNone/>
              <a:defRPr sz="1600">
                <a:solidFill>
                  <a:schemeClr val="accent3"/>
                </a:solidFill>
              </a:defRPr>
            </a:lvl1pPr>
          </a:lstStyle>
          <a:p>
            <a:pPr lvl="0"/>
            <a:r>
              <a:rPr lang="en-US" dirty="0"/>
              <a:t>11:40</a:t>
            </a:r>
          </a:p>
        </p:txBody>
      </p:sp>
      <p:sp>
        <p:nvSpPr>
          <p:cNvPr id="17" name="Text Placeholder 16">
            <a:extLst>
              <a:ext uri="{FF2B5EF4-FFF2-40B4-BE49-F238E27FC236}">
                <a16:creationId xmlns:a16="http://schemas.microsoft.com/office/drawing/2014/main" id="{C6B45626-09A4-F047-9349-46C7A0163A65}"/>
              </a:ext>
            </a:extLst>
          </p:cNvPr>
          <p:cNvSpPr>
            <a:spLocks noGrp="1"/>
          </p:cNvSpPr>
          <p:nvPr>
            <p:ph type="body" sz="quarter" idx="16" hasCustomPrompt="1"/>
          </p:nvPr>
        </p:nvSpPr>
        <p:spPr>
          <a:xfrm>
            <a:off x="630936" y="4294024"/>
            <a:ext cx="713232" cy="246888"/>
          </a:xfrm>
        </p:spPr>
        <p:txBody>
          <a:bodyPr/>
          <a:lstStyle>
            <a:lvl1pPr marL="0" indent="0">
              <a:buNone/>
              <a:defRPr sz="1600">
                <a:solidFill>
                  <a:schemeClr val="accent3"/>
                </a:solidFill>
              </a:defRPr>
            </a:lvl1pPr>
          </a:lstStyle>
          <a:p>
            <a:pPr lvl="0"/>
            <a:r>
              <a:rPr lang="en-US" dirty="0"/>
              <a:t>12:00</a:t>
            </a:r>
          </a:p>
        </p:txBody>
      </p:sp>
      <p:sp>
        <p:nvSpPr>
          <p:cNvPr id="19" name="Text Placeholder 18">
            <a:extLst>
              <a:ext uri="{FF2B5EF4-FFF2-40B4-BE49-F238E27FC236}">
                <a16:creationId xmlns:a16="http://schemas.microsoft.com/office/drawing/2014/main" id="{B10649FB-69F3-7E4D-86CC-AE4893CAB498}"/>
              </a:ext>
            </a:extLst>
          </p:cNvPr>
          <p:cNvSpPr>
            <a:spLocks noGrp="1"/>
          </p:cNvSpPr>
          <p:nvPr>
            <p:ph type="body" sz="quarter" idx="17" hasCustomPrompt="1"/>
          </p:nvPr>
        </p:nvSpPr>
        <p:spPr>
          <a:xfrm>
            <a:off x="630936" y="4873752"/>
            <a:ext cx="713232" cy="246888"/>
          </a:xfrm>
        </p:spPr>
        <p:txBody>
          <a:bodyPr/>
          <a:lstStyle>
            <a:lvl1pPr marL="0" indent="0">
              <a:buNone/>
              <a:defRPr sz="1600">
                <a:solidFill>
                  <a:schemeClr val="accent3"/>
                </a:solidFill>
              </a:defRPr>
            </a:lvl1pPr>
          </a:lstStyle>
          <a:p>
            <a:pPr lvl="0"/>
            <a:r>
              <a:rPr lang="en-US" dirty="0"/>
              <a:t>13:00</a:t>
            </a:r>
          </a:p>
        </p:txBody>
      </p:sp>
      <p:pic>
        <p:nvPicPr>
          <p:cNvPr id="14" name="Graphic 13">
            <a:extLst>
              <a:ext uri="{FF2B5EF4-FFF2-40B4-BE49-F238E27FC236}">
                <a16:creationId xmlns:a16="http://schemas.microsoft.com/office/drawing/2014/main" id="{00E1A9A0-74F4-0C48-BE5C-670CB8A1CF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12" name="TextBox 11">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3042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dirty="0"/>
              <a:t>Contents</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8055864" cy="4114800"/>
          </a:xfrm>
        </p:spPr>
        <p:txBody>
          <a:bodyPr/>
          <a:lstStyle>
            <a:lvl1pPr marL="0" indent="0">
              <a:spcAft>
                <a:spcPts val="1200"/>
              </a:spcAft>
              <a:buNone/>
              <a:defRPr sz="2800"/>
            </a:lvl1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p:txBody>
      </p:sp>
      <p:pic>
        <p:nvPicPr>
          <p:cNvPr id="8" name="Graphic 7">
            <a:extLst>
              <a:ext uri="{FF2B5EF4-FFF2-40B4-BE49-F238E27FC236}">
                <a16:creationId xmlns:a16="http://schemas.microsoft.com/office/drawing/2014/main" id="{74C3C100-7BFD-6149-9E2F-91EC9A196B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7" name="TextBox 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5977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8"/>
            <a:ext cx="2871216" cy="777240"/>
          </a:xfrm>
        </p:spPr>
        <p:txBody>
          <a:bodyPr/>
          <a:lstStyle>
            <a:lvl1pPr>
              <a:defRPr/>
            </a:lvl1pPr>
          </a:lstStyle>
          <a:p>
            <a:r>
              <a:rPr lang="en-US" dirty="0"/>
              <a:t>Multiple Quotes</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3939563" y="612648"/>
            <a:ext cx="7653527" cy="731520"/>
          </a:xfrm>
        </p:spPr>
        <p:txBody>
          <a:bodyPr/>
          <a:lstStyle>
            <a:lvl1pPr marL="0" indent="0">
              <a:buNone/>
              <a:defRPr sz="1600" b="1"/>
            </a:lvl1pPr>
          </a:lstStyle>
          <a:p>
            <a:pPr lvl="0"/>
            <a:r>
              <a:rPr lang="en-US" dirty="0"/>
              <a:t>Quote #1</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3939563" y="2029968"/>
            <a:ext cx="7653527" cy="731520"/>
          </a:xfrm>
        </p:spPr>
        <p:txBody>
          <a:bodyPr/>
          <a:lstStyle>
            <a:lvl1pPr marL="0" indent="0">
              <a:buNone/>
              <a:defRPr sz="1600" b="1"/>
            </a:lvl1pPr>
          </a:lstStyle>
          <a:p>
            <a:pPr lvl="0"/>
            <a:r>
              <a:rPr lang="en-US" dirty="0"/>
              <a:t>Quote #2</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3939563" y="3456432"/>
            <a:ext cx="7653527" cy="731520"/>
          </a:xfrm>
        </p:spPr>
        <p:txBody>
          <a:bodyPr/>
          <a:lstStyle>
            <a:lvl1pPr marL="0" indent="0">
              <a:buNone/>
              <a:defRPr sz="1600" b="1"/>
            </a:lvl1pPr>
          </a:lstStyle>
          <a:p>
            <a:pPr lvl="0"/>
            <a:r>
              <a:rPr lang="en-US" dirty="0"/>
              <a:t>Quote #3</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3939563" y="4892040"/>
            <a:ext cx="7653527" cy="731520"/>
          </a:xfrm>
        </p:spPr>
        <p:txBody>
          <a:bodyPr/>
          <a:lstStyle>
            <a:lvl1pPr marL="0" indent="0">
              <a:buNone/>
              <a:defRPr sz="1600" b="1"/>
            </a:lvl1pPr>
          </a:lstStyle>
          <a:p>
            <a:pPr lvl="0"/>
            <a:r>
              <a:rPr lang="en-US" dirty="0"/>
              <a:t>Quote #4</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3939563" y="1435608"/>
            <a:ext cx="7653527" cy="219456"/>
          </a:xfrm>
        </p:spPr>
        <p:txBody>
          <a:bodyPr/>
          <a:lstStyle>
            <a:lvl1pPr marL="0" indent="0">
              <a:buNone/>
              <a:defRPr sz="1400" b="0" i="1">
                <a:solidFill>
                  <a:schemeClr val="accent3"/>
                </a:solidFill>
              </a:defRPr>
            </a:lvl1pPr>
          </a:lstStyle>
          <a:p>
            <a:pPr lvl="0"/>
            <a:r>
              <a:rPr lang="en-US" dirty="0"/>
              <a:t>Name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3939563" y="2862072"/>
            <a:ext cx="7653527" cy="219456"/>
          </a:xfrm>
        </p:spPr>
        <p:txBody>
          <a:bodyPr/>
          <a:lstStyle>
            <a:lvl1pPr marL="0" indent="0">
              <a:buNone/>
              <a:defRPr sz="1400" b="0" i="1">
                <a:solidFill>
                  <a:schemeClr val="accent3"/>
                </a:solidFill>
              </a:defRPr>
            </a:lvl1pPr>
          </a:lstStyle>
          <a:p>
            <a:pPr lvl="0"/>
            <a:r>
              <a:rPr lang="en-US" dirty="0"/>
              <a:t>Name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3939563" y="4288536"/>
            <a:ext cx="7653527" cy="219456"/>
          </a:xfrm>
        </p:spPr>
        <p:txBody>
          <a:bodyPr/>
          <a:lstStyle>
            <a:lvl1pPr marL="0" indent="0">
              <a:buNone/>
              <a:defRPr sz="1400" b="0" i="1">
                <a:solidFill>
                  <a:schemeClr val="accent3"/>
                </a:solidFill>
              </a:defRPr>
            </a:lvl1pPr>
          </a:lstStyle>
          <a:p>
            <a:pPr lvl="0"/>
            <a:r>
              <a:rPr lang="en-US" dirty="0"/>
              <a:t>Name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3939563" y="5724144"/>
            <a:ext cx="7653527" cy="219456"/>
          </a:xfrm>
        </p:spPr>
        <p:txBody>
          <a:bodyPr/>
          <a:lstStyle>
            <a:lvl1pPr marL="0" indent="0">
              <a:buNone/>
              <a:defRPr sz="1400" b="0" i="1">
                <a:solidFill>
                  <a:schemeClr val="accent3"/>
                </a:solidFill>
              </a:defRPr>
            </a:lvl1pPr>
          </a:lstStyle>
          <a:p>
            <a:pPr lvl="0"/>
            <a:r>
              <a:rPr lang="en-US" dirty="0"/>
              <a:t>Name</a:t>
            </a:r>
          </a:p>
        </p:txBody>
      </p:sp>
      <p:pic>
        <p:nvPicPr>
          <p:cNvPr id="15" name="Graphic 14">
            <a:extLst>
              <a:ext uri="{FF2B5EF4-FFF2-40B4-BE49-F238E27FC236}">
                <a16:creationId xmlns:a16="http://schemas.microsoft.com/office/drawing/2014/main" id="{43F2D36E-05CD-6B45-B6C6-730D930468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13" name="TextBox 12">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63698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 Screenshot Template Body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70F677-C016-3041-BFB2-421CEB6233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3053" y="1430474"/>
            <a:ext cx="8215894" cy="4736458"/>
          </a:xfrm>
          <a:prstGeom prst="rect">
            <a:avLst/>
          </a:prstGeom>
        </p:spPr>
      </p:pic>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10954512" cy="685800"/>
          </a:xfrm>
        </p:spPr>
        <p:txBody>
          <a:bodyPr/>
          <a:lstStyle/>
          <a:p>
            <a:r>
              <a:rPr lang="en-US" dirty="0"/>
              <a:t>Screenshot</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249424" cy="4114800"/>
          </a:xfrm>
        </p:spPr>
        <p:txBody>
          <a:bodyPr/>
          <a:lstStyle>
            <a:lvl1pPr marL="0" indent="0">
              <a:buNone/>
              <a:defRPr sz="1600" b="0"/>
            </a:lvl1pPr>
          </a:lstStyle>
          <a:p>
            <a:pPr lvl="0"/>
            <a:r>
              <a:rPr lang="en-US" dirty="0"/>
              <a:t>You can use a large image to highlight your point. It should be placed on the page with no border around it.</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5074920" y="1984248"/>
            <a:ext cx="5742432" cy="3447288"/>
          </a:xfrm>
        </p:spPr>
        <p:txBody>
          <a:bodyPr/>
          <a:lstStyle>
            <a:lvl1pPr marL="0" indent="0">
              <a:buNone/>
              <a:defRPr b="0">
                <a:solidFill>
                  <a:schemeClr val="bg1"/>
                </a:solidFill>
              </a:defRPr>
            </a:lvl1pPr>
          </a:lstStyle>
          <a:p>
            <a:endParaRPr lang="en-US" dirty="0"/>
          </a:p>
        </p:txBody>
      </p:sp>
      <p:pic>
        <p:nvPicPr>
          <p:cNvPr id="10" name="Graphic 9">
            <a:extLst>
              <a:ext uri="{FF2B5EF4-FFF2-40B4-BE49-F238E27FC236}">
                <a16:creationId xmlns:a16="http://schemas.microsoft.com/office/drawing/2014/main" id="{4EDDA8CD-8CAD-4C4F-B383-5C328C8D03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6792" y="6355080"/>
            <a:ext cx="2615184" cy="237744"/>
          </a:xfrm>
          <a:prstGeom prst="rect">
            <a:avLst/>
          </a:prstGeom>
        </p:spPr>
      </p:pic>
      <p:sp>
        <p:nvSpPr>
          <p:cNvPr id="9" name="TextBox 8">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1569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sign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0618616-AF8E-7B43-8238-33BCB539AF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3502152" y="1371600"/>
            <a:ext cx="6464808" cy="1335024"/>
          </a:xfrm>
        </p:spPr>
        <p:txBody>
          <a:bodyPr anchor="t"/>
          <a:lstStyle>
            <a:lvl1pPr algn="l">
              <a:lnSpc>
                <a:spcPct val="100000"/>
              </a:lnSpc>
              <a:defRPr sz="4300"/>
            </a:lvl1pPr>
          </a:lstStyle>
          <a:p>
            <a:r>
              <a:rPr lang="en-US" dirty="0"/>
              <a:t>Title of the presentation.</a:t>
            </a:r>
          </a:p>
        </p:txBody>
      </p:sp>
      <p:sp>
        <p:nvSpPr>
          <p:cNvPr id="3" name="Subtitle 2">
            <a:extLst>
              <a:ext uri="{FF2B5EF4-FFF2-40B4-BE49-F238E27FC236}">
                <a16:creationId xmlns:a16="http://schemas.microsoft.com/office/drawing/2014/main" id="{52D61C11-6C2E-104E-AD4C-95DF5B918670}"/>
              </a:ext>
            </a:extLst>
          </p:cNvPr>
          <p:cNvSpPr>
            <a:spLocks noGrp="1"/>
          </p:cNvSpPr>
          <p:nvPr>
            <p:ph type="subTitle" idx="1" hasCustomPrompt="1"/>
          </p:nvPr>
        </p:nvSpPr>
        <p:spPr>
          <a:xfrm>
            <a:off x="3502152" y="2706624"/>
            <a:ext cx="6464808" cy="877824"/>
          </a:xfrm>
        </p:spPr>
        <p:txBody>
          <a:bodyPr anchor="b"/>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the presentation.</a:t>
            </a:r>
          </a:p>
        </p:txBody>
      </p:sp>
      <p:sp>
        <p:nvSpPr>
          <p:cNvPr id="8" name="Text Placeholder 7">
            <a:extLst>
              <a:ext uri="{FF2B5EF4-FFF2-40B4-BE49-F238E27FC236}">
                <a16:creationId xmlns:a16="http://schemas.microsoft.com/office/drawing/2014/main" id="{E4165367-01D9-C949-AA11-9C228FD05D43}"/>
              </a:ext>
            </a:extLst>
          </p:cNvPr>
          <p:cNvSpPr>
            <a:spLocks noGrp="1"/>
          </p:cNvSpPr>
          <p:nvPr>
            <p:ph type="body" sz="quarter" idx="13" hasCustomPrompt="1"/>
          </p:nvPr>
        </p:nvSpPr>
        <p:spPr>
          <a:xfrm>
            <a:off x="3502152" y="3584448"/>
            <a:ext cx="6464808" cy="557784"/>
          </a:xfrm>
        </p:spPr>
        <p:txBody>
          <a:bodyPr/>
          <a:lstStyle>
            <a:lvl1pPr marL="0" indent="0">
              <a:lnSpc>
                <a:spcPct val="100000"/>
              </a:lnSpc>
              <a:spcAft>
                <a:spcPts val="0"/>
              </a:spcAft>
              <a:buNone/>
              <a:defRPr sz="1800" b="0"/>
            </a:lvl1pPr>
          </a:lstStyle>
          <a:p>
            <a:pPr lvl="0"/>
            <a:r>
              <a:rPr lang="en-US" dirty="0"/>
              <a:t>Date</a:t>
            </a:r>
          </a:p>
        </p:txBody>
      </p:sp>
      <p:pic>
        <p:nvPicPr>
          <p:cNvPr id="12" name="Graphic 11">
            <a:extLst>
              <a:ext uri="{FF2B5EF4-FFF2-40B4-BE49-F238E27FC236}">
                <a16:creationId xmlns:a16="http://schemas.microsoft.com/office/drawing/2014/main" id="{9697D656-57B2-5A45-A572-45264FFB40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9" name="Graphic 8">
            <a:extLst>
              <a:ext uri="{FF2B5EF4-FFF2-40B4-BE49-F238E27FC236}">
                <a16:creationId xmlns:a16="http://schemas.microsoft.com/office/drawing/2014/main" id="{FF578EED-025F-E849-8CA7-BB3B05256FD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2152" y="6138034"/>
            <a:ext cx="3118104" cy="283464"/>
          </a:xfrm>
          <a:prstGeom prst="rect">
            <a:avLst/>
          </a:prstGeom>
        </p:spPr>
      </p:pic>
    </p:spTree>
    <p:extLst>
      <p:ext uri="{BB962C8B-B14F-4D97-AF65-F5344CB8AC3E}">
        <p14:creationId xmlns:p14="http://schemas.microsoft.com/office/powerpoint/2010/main" val="3861483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10954512" cy="685800"/>
          </a:xfrm>
        </p:spPr>
        <p:txBody>
          <a:bodyPr/>
          <a:lstStyle>
            <a:lvl1pPr>
              <a:defRPr/>
            </a:lvl1pPr>
          </a:lstStyle>
          <a:p>
            <a:r>
              <a:rPr lang="en-US" dirty="0"/>
              <a:t>Title of the infographic</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249424" cy="4114800"/>
          </a:xfrm>
        </p:spPr>
        <p:txBody>
          <a:bodyPr/>
          <a:lstStyle>
            <a:lvl1pPr marL="0" indent="0">
              <a:buNone/>
              <a:defRPr sz="1600" b="0"/>
            </a:lvl1pPr>
          </a:lstStyle>
          <a:p>
            <a:pPr lvl="0"/>
            <a:r>
              <a:rPr lang="en-US" dirty="0"/>
              <a:t>Description of data set being represented by the infographic should be put here.</a:t>
            </a:r>
          </a:p>
        </p:txBody>
      </p:sp>
      <p:pic>
        <p:nvPicPr>
          <p:cNvPr id="8" name="Graphic 7">
            <a:extLst>
              <a:ext uri="{FF2B5EF4-FFF2-40B4-BE49-F238E27FC236}">
                <a16:creationId xmlns:a16="http://schemas.microsoft.com/office/drawing/2014/main" id="{C5C12618-2059-4B46-8B8C-B81FE7316A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7" name="TextBox 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041075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aker Template Body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dirty="0"/>
              <a:t>Speakers</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2114962" y="2075688"/>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2114962" y="4663440"/>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7891523" y="2075688"/>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7891523" y="4663440"/>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2114962" y="1828800"/>
            <a:ext cx="3675887" cy="228600"/>
          </a:xfrm>
        </p:spPr>
        <p:txBody>
          <a:bodyPr/>
          <a:lstStyle>
            <a:lvl1pPr marL="0" indent="0">
              <a:buNone/>
              <a:defRPr sz="1600">
                <a:solidFill>
                  <a:schemeClr val="accent3"/>
                </a:solidFill>
              </a:defRPr>
            </a:lvl1pPr>
          </a:lstStyle>
          <a:p>
            <a:pPr lvl="0"/>
            <a:r>
              <a:rPr lang="en-US" dirty="0"/>
              <a:t>Name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2114962" y="4434840"/>
            <a:ext cx="3675887" cy="228600"/>
          </a:xfrm>
        </p:spPr>
        <p:txBody>
          <a:bodyPr/>
          <a:lstStyle>
            <a:lvl1pPr marL="0" indent="0">
              <a:buNone/>
              <a:defRPr sz="1600">
                <a:solidFill>
                  <a:schemeClr val="accent3"/>
                </a:solidFill>
              </a:defRPr>
            </a:lvl1pPr>
          </a:lstStyle>
          <a:p>
            <a:pPr lvl="0"/>
            <a:r>
              <a:rPr lang="en-US" dirty="0"/>
              <a:t>Name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7891523" y="1828800"/>
            <a:ext cx="3675887" cy="228600"/>
          </a:xfrm>
        </p:spPr>
        <p:txBody>
          <a:bodyPr/>
          <a:lstStyle>
            <a:lvl1pPr marL="0" indent="0">
              <a:buNone/>
              <a:defRPr sz="1600">
                <a:solidFill>
                  <a:schemeClr val="accent3"/>
                </a:solidFill>
              </a:defRPr>
            </a:lvl1pPr>
          </a:lstStyle>
          <a:p>
            <a:pPr lvl="0"/>
            <a:r>
              <a:rPr lang="en-US" dirty="0"/>
              <a:t>Name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7891523" y="4434840"/>
            <a:ext cx="3675887" cy="228600"/>
          </a:xfrm>
        </p:spPr>
        <p:txBody>
          <a:bodyPr/>
          <a:lstStyle>
            <a:lvl1pPr marL="0" indent="0">
              <a:buNone/>
              <a:defRPr sz="1600">
                <a:solidFill>
                  <a:schemeClr val="accent3"/>
                </a:solidFill>
              </a:defRPr>
            </a:lvl1pPr>
          </a:lstStyle>
          <a:p>
            <a:pPr lvl="0"/>
            <a:r>
              <a:rPr lang="en-US" dirty="0"/>
              <a:t>Name</a:t>
            </a:r>
          </a:p>
        </p:txBody>
      </p:sp>
      <p:sp>
        <p:nvSpPr>
          <p:cNvPr id="11" name="Picture Placeholder 10">
            <a:extLst>
              <a:ext uri="{FF2B5EF4-FFF2-40B4-BE49-F238E27FC236}">
                <a16:creationId xmlns:a16="http://schemas.microsoft.com/office/drawing/2014/main" id="{C24F4E3C-3A17-4F49-985B-CE7CBAB47216}"/>
              </a:ext>
            </a:extLst>
          </p:cNvPr>
          <p:cNvSpPr>
            <a:spLocks noGrp="1"/>
          </p:cNvSpPr>
          <p:nvPr>
            <p:ph type="pic" sz="quarter" idx="19"/>
          </p:nvPr>
        </p:nvSpPr>
        <p:spPr>
          <a:xfrm>
            <a:off x="630936" y="1828800"/>
            <a:ext cx="1216152" cy="1243584"/>
          </a:xfrm>
        </p:spPr>
        <p:txBody>
          <a:bodyPr/>
          <a:lstStyle>
            <a:lvl1pPr marL="0" indent="0">
              <a:buNone/>
              <a:defRPr sz="1600" b="0"/>
            </a:lvl1pPr>
          </a:lstStyle>
          <a:p>
            <a:endParaRPr lang="en-US" dirty="0"/>
          </a:p>
        </p:txBody>
      </p:sp>
      <p:sp>
        <p:nvSpPr>
          <p:cNvPr id="15" name="Picture Placeholder 14">
            <a:extLst>
              <a:ext uri="{FF2B5EF4-FFF2-40B4-BE49-F238E27FC236}">
                <a16:creationId xmlns:a16="http://schemas.microsoft.com/office/drawing/2014/main" id="{8D0DE0C0-D1CA-F746-BC2D-4638874A7A52}"/>
              </a:ext>
            </a:extLst>
          </p:cNvPr>
          <p:cNvSpPr>
            <a:spLocks noGrp="1"/>
          </p:cNvSpPr>
          <p:nvPr>
            <p:ph type="pic" sz="quarter" idx="20"/>
          </p:nvPr>
        </p:nvSpPr>
        <p:spPr>
          <a:xfrm>
            <a:off x="630936" y="4416552"/>
            <a:ext cx="1216152" cy="1243584"/>
          </a:xfrm>
        </p:spPr>
        <p:txBody>
          <a:bodyPr/>
          <a:lstStyle>
            <a:lvl1pPr marL="0" indent="0">
              <a:buNone/>
              <a:defRPr sz="1600" b="0"/>
            </a:lvl1pPr>
          </a:lstStyle>
          <a:p>
            <a:endParaRPr lang="en-US" dirty="0"/>
          </a:p>
        </p:txBody>
      </p:sp>
      <p:sp>
        <p:nvSpPr>
          <p:cNvPr id="18" name="Picture Placeholder 17">
            <a:extLst>
              <a:ext uri="{FF2B5EF4-FFF2-40B4-BE49-F238E27FC236}">
                <a16:creationId xmlns:a16="http://schemas.microsoft.com/office/drawing/2014/main" id="{6987F77E-AEC1-6648-B7E9-F29589FD6BBC}"/>
              </a:ext>
            </a:extLst>
          </p:cNvPr>
          <p:cNvSpPr>
            <a:spLocks noGrp="1"/>
          </p:cNvSpPr>
          <p:nvPr>
            <p:ph type="pic" sz="quarter" idx="21"/>
          </p:nvPr>
        </p:nvSpPr>
        <p:spPr>
          <a:xfrm>
            <a:off x="6415790" y="1828800"/>
            <a:ext cx="1216152" cy="1244600"/>
          </a:xfrm>
        </p:spPr>
        <p:txBody>
          <a:bodyPr/>
          <a:lstStyle>
            <a:lvl1pPr marL="0" indent="0">
              <a:buNone/>
              <a:defRPr sz="1600" b="0"/>
            </a:lvl1pPr>
          </a:lstStyle>
          <a:p>
            <a:endParaRPr lang="en-US" dirty="0"/>
          </a:p>
        </p:txBody>
      </p:sp>
      <p:sp>
        <p:nvSpPr>
          <p:cNvPr id="20" name="Picture Placeholder 19">
            <a:extLst>
              <a:ext uri="{FF2B5EF4-FFF2-40B4-BE49-F238E27FC236}">
                <a16:creationId xmlns:a16="http://schemas.microsoft.com/office/drawing/2014/main" id="{01292426-1934-E447-9F22-5266FA83DBFC}"/>
              </a:ext>
            </a:extLst>
          </p:cNvPr>
          <p:cNvSpPr>
            <a:spLocks noGrp="1"/>
          </p:cNvSpPr>
          <p:nvPr>
            <p:ph type="pic" sz="quarter" idx="22"/>
          </p:nvPr>
        </p:nvSpPr>
        <p:spPr>
          <a:xfrm>
            <a:off x="6415790" y="4416552"/>
            <a:ext cx="1216152" cy="1243584"/>
          </a:xfrm>
        </p:spPr>
        <p:txBody>
          <a:bodyPr/>
          <a:lstStyle>
            <a:lvl1pPr marL="0" indent="0">
              <a:buNone/>
              <a:defRPr sz="1600"/>
            </a:lvl1pPr>
          </a:lstStyle>
          <a:p>
            <a:endParaRPr lang="en-US" dirty="0"/>
          </a:p>
        </p:txBody>
      </p:sp>
      <p:pic>
        <p:nvPicPr>
          <p:cNvPr id="19" name="Graphic 18">
            <a:extLst>
              <a:ext uri="{FF2B5EF4-FFF2-40B4-BE49-F238E27FC236}">
                <a16:creationId xmlns:a16="http://schemas.microsoft.com/office/drawing/2014/main" id="{16FD8BBA-353E-354A-A1A3-9F1F29C027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17" name="TextBox 1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991570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 Template Body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dirty="0"/>
              <a:t>Speakers</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2075688"/>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630936" y="4663440"/>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6400800" y="2075688"/>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6400800" y="4663440"/>
            <a:ext cx="3675887" cy="1033271"/>
          </a:xfrm>
        </p:spPr>
        <p:txBody>
          <a:bodyPr/>
          <a:lstStyle>
            <a:lvl1pPr marL="0" indent="0">
              <a:buNone/>
              <a:defRPr sz="1600" b="0"/>
            </a:lvl1pPr>
            <a:lvl2pPr>
              <a:defRPr sz="1600"/>
            </a:lvl2pPr>
            <a:lvl3pPr>
              <a:defRPr sz="1600"/>
            </a:lvl3pPr>
            <a:lvl4pPr>
              <a:defRPr sz="1600"/>
            </a:lvl4pPr>
          </a:lstStyle>
          <a:p>
            <a:pPr lvl="0"/>
            <a:r>
              <a:rPr lang="en-US" dirty="0"/>
              <a:t>Job Description</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630936" y="1828800"/>
            <a:ext cx="3675887" cy="228600"/>
          </a:xfrm>
        </p:spPr>
        <p:txBody>
          <a:bodyPr/>
          <a:lstStyle>
            <a:lvl1pPr marL="0" indent="0">
              <a:buNone/>
              <a:defRPr sz="1600">
                <a:solidFill>
                  <a:schemeClr val="accent3"/>
                </a:solidFill>
              </a:defRPr>
            </a:lvl1pPr>
          </a:lstStyle>
          <a:p>
            <a:pPr lvl="0"/>
            <a:r>
              <a:rPr lang="en-US" dirty="0"/>
              <a:t>Name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630936" y="4434840"/>
            <a:ext cx="3675887" cy="228600"/>
          </a:xfrm>
        </p:spPr>
        <p:txBody>
          <a:bodyPr/>
          <a:lstStyle>
            <a:lvl1pPr marL="0" indent="0">
              <a:buNone/>
              <a:defRPr sz="1600">
                <a:solidFill>
                  <a:schemeClr val="accent3"/>
                </a:solidFill>
              </a:defRPr>
            </a:lvl1pPr>
          </a:lstStyle>
          <a:p>
            <a:pPr lvl="0"/>
            <a:r>
              <a:rPr lang="en-US" dirty="0"/>
              <a:t>Name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6400800" y="1828800"/>
            <a:ext cx="3675887" cy="228600"/>
          </a:xfrm>
        </p:spPr>
        <p:txBody>
          <a:bodyPr/>
          <a:lstStyle>
            <a:lvl1pPr marL="0" indent="0">
              <a:buNone/>
              <a:defRPr sz="1600">
                <a:solidFill>
                  <a:schemeClr val="accent3"/>
                </a:solidFill>
              </a:defRPr>
            </a:lvl1pPr>
          </a:lstStyle>
          <a:p>
            <a:pPr lvl="0"/>
            <a:r>
              <a:rPr lang="en-US" dirty="0"/>
              <a:t>Name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6400800" y="4434840"/>
            <a:ext cx="3675887" cy="228600"/>
          </a:xfrm>
        </p:spPr>
        <p:txBody>
          <a:bodyPr/>
          <a:lstStyle>
            <a:lvl1pPr marL="0" indent="0">
              <a:buNone/>
              <a:defRPr sz="1600">
                <a:solidFill>
                  <a:schemeClr val="accent3"/>
                </a:solidFill>
              </a:defRPr>
            </a:lvl1pPr>
          </a:lstStyle>
          <a:p>
            <a:pPr lvl="0"/>
            <a:r>
              <a:rPr lang="en-US" dirty="0"/>
              <a:t>Name</a:t>
            </a:r>
          </a:p>
        </p:txBody>
      </p:sp>
      <p:pic>
        <p:nvPicPr>
          <p:cNvPr id="15" name="Graphic 14">
            <a:extLst>
              <a:ext uri="{FF2B5EF4-FFF2-40B4-BE49-F238E27FC236}">
                <a16:creationId xmlns:a16="http://schemas.microsoft.com/office/drawing/2014/main" id="{FB76B9A8-BB23-DB4A-8E8D-F84DF18107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13" name="TextBox 12">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83008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ody Slide (Default)">
    <p:spTree>
      <p:nvGrpSpPr>
        <p:cNvPr id="1" name=""/>
        <p:cNvGrpSpPr/>
        <p:nvPr/>
      </p:nvGrpSpPr>
      <p:grpSpPr>
        <a:xfrm>
          <a:off x="0" y="0"/>
          <a:ext cx="0" cy="0"/>
          <a:chOff x="0" y="0"/>
          <a:chExt cx="0" cy="0"/>
        </a:xfrm>
      </p:grpSpPr>
      <p:sp>
        <p:nvSpPr>
          <p:cNvPr id="29" name="Holder 3"/>
          <p:cNvSpPr>
            <a:spLocks noGrp="1"/>
          </p:cNvSpPr>
          <p:nvPr>
            <p:ph type="body" idx="1" hasCustomPrompt="1"/>
          </p:nvPr>
        </p:nvSpPr>
        <p:spPr>
          <a:xfrm>
            <a:off x="609600" y="1371600"/>
            <a:ext cx="10972800" cy="4572000"/>
          </a:xfrm>
          <a:prstGeom prst="rect">
            <a:avLst/>
          </a:prstGeom>
        </p:spPr>
        <p:txBody>
          <a:bodyPr lIns="0" tIns="0" rIns="0" bIns="0">
            <a:noAutofit/>
          </a:bodyPr>
          <a:lstStyle>
            <a:lvl1pPr marL="257175" indent="-257175">
              <a:lnSpc>
                <a:spcPct val="100000"/>
              </a:lnSpc>
              <a:spcAft>
                <a:spcPts val="450"/>
              </a:spcAft>
              <a:buClrTx/>
              <a:buSzPct val="90000"/>
              <a:buFont typeface="Arial" panose="020B0604020202020204" pitchFamily="34" charset="0"/>
              <a:buChar char="•"/>
              <a:defRPr sz="1800" b="1" i="0" baseline="0">
                <a:solidFill>
                  <a:schemeClr val="tx1"/>
                </a:solidFill>
                <a:latin typeface="Arial" charset="0"/>
                <a:ea typeface="Arial" charset="0"/>
                <a:cs typeface="Arial" charset="0"/>
              </a:defRPr>
            </a:lvl1pPr>
            <a:lvl2pPr marL="428625" indent="-171450">
              <a:lnSpc>
                <a:spcPct val="100000"/>
              </a:lnSpc>
              <a:spcAft>
                <a:spcPts val="450"/>
              </a:spcAft>
              <a:buClrTx/>
              <a:buSzPct val="90000"/>
              <a:buFont typeface="Arial" panose="020B0604020202020204" pitchFamily="34" charset="0"/>
              <a:buChar char="̶"/>
              <a:defRPr sz="1600" baseline="0">
                <a:solidFill>
                  <a:schemeClr val="tx1"/>
                </a:solidFill>
                <a:latin typeface="Arial" charset="0"/>
                <a:ea typeface="Arial" charset="0"/>
                <a:cs typeface="Arial" charset="0"/>
              </a:defRPr>
            </a:lvl2pPr>
            <a:lvl3pPr marL="600075" indent="-171450">
              <a:lnSpc>
                <a:spcPct val="100000"/>
              </a:lnSpc>
              <a:spcAft>
                <a:spcPts val="450"/>
              </a:spcAft>
              <a:buSzPct val="80000"/>
              <a:buFont typeface="Arial" panose="020B0604020202020204" pitchFamily="34" charset="0"/>
              <a:buChar char="•"/>
              <a:defRPr sz="1400">
                <a:solidFill>
                  <a:schemeClr val="tx1"/>
                </a:solidFill>
                <a:latin typeface="Arial" charset="0"/>
                <a:ea typeface="Arial" charset="0"/>
                <a:cs typeface="Arial" charset="0"/>
              </a:defRPr>
            </a:lvl3pPr>
            <a:lvl4pPr marL="771525" indent="-130969">
              <a:lnSpc>
                <a:spcPct val="100000"/>
              </a:lnSpc>
              <a:spcAft>
                <a:spcPts val="300"/>
              </a:spcAft>
              <a:buSzPct val="80000"/>
              <a:buFont typeface="Arial" panose="020B0604020202020204" pitchFamily="34" charset="0"/>
              <a:buChar char="-"/>
              <a:defRPr sz="1200">
                <a:solidFill>
                  <a:schemeClr val="tx1"/>
                </a:solidFill>
                <a:latin typeface="Arial" charset="0"/>
                <a:ea typeface="Arial" charset="0"/>
                <a:cs typeface="Arial" charset="0"/>
              </a:defRPr>
            </a:lvl4pPr>
          </a:lstStyle>
          <a:p>
            <a:r>
              <a:rPr lang="en-US" dirty="0"/>
              <a:t>First level</a:t>
            </a:r>
          </a:p>
          <a:p>
            <a:pPr lvl="1"/>
            <a:r>
              <a:rPr lang="en-US" dirty="0"/>
              <a:t>Second level</a:t>
            </a:r>
          </a:p>
          <a:p>
            <a:pPr lvl="2"/>
            <a:r>
              <a:rPr lang="en-US" dirty="0"/>
              <a:t>Third level</a:t>
            </a:r>
          </a:p>
          <a:p>
            <a:pPr lvl="3"/>
            <a:r>
              <a:rPr lang="en-US" dirty="0"/>
              <a:t>Fourth level</a:t>
            </a:r>
            <a:endParaRPr dirty="0"/>
          </a:p>
        </p:txBody>
      </p:sp>
      <p:sp>
        <p:nvSpPr>
          <p:cNvPr id="2" name="Title 1"/>
          <p:cNvSpPr>
            <a:spLocks noGrp="1"/>
          </p:cNvSpPr>
          <p:nvPr>
            <p:ph type="title"/>
          </p:nvPr>
        </p:nvSpPr>
        <p:spPr>
          <a:xfrm>
            <a:off x="609600" y="457200"/>
            <a:ext cx="10972800" cy="685800"/>
          </a:xfrm>
          <a:prstGeom prst="rect">
            <a:avLst/>
          </a:prstGeom>
        </p:spPr>
        <p:txBody>
          <a:bodyPr anchor="t">
            <a:noAutofit/>
          </a:bodyPr>
          <a:lstStyle>
            <a:lvl1pPr>
              <a:lnSpc>
                <a:spcPts val="2600"/>
              </a:lnSpc>
              <a:defRPr sz="2400">
                <a:solidFill>
                  <a:schemeClr val="tx1"/>
                </a:solidFill>
              </a:defRPr>
            </a:lvl1pPr>
          </a:lstStyle>
          <a:p>
            <a:r>
              <a:rPr lang="en-US" dirty="0"/>
              <a:t>Click to edit Master title style</a:t>
            </a:r>
          </a:p>
        </p:txBody>
      </p:sp>
      <p:sp>
        <p:nvSpPr>
          <p:cNvPr id="9" name="TextBox 8">
            <a:extLst>
              <a:ext uri="{FF2B5EF4-FFF2-40B4-BE49-F238E27FC236}">
                <a16:creationId xmlns:a16="http://schemas.microsoft.com/office/drawing/2014/main" id="{551BF2A6-FD44-DF4F-A766-0B7152B6A926}"/>
              </a:ext>
            </a:extLst>
          </p:cNvPr>
          <p:cNvSpPr txBox="1"/>
          <p:nvPr userDrawn="1"/>
        </p:nvSpPr>
        <p:spPr>
          <a:xfrm>
            <a:off x="614215" y="6519957"/>
            <a:ext cx="664459"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pic>
        <p:nvPicPr>
          <p:cNvPr id="7" name="Graphic 6">
            <a:extLst>
              <a:ext uri="{FF2B5EF4-FFF2-40B4-BE49-F238E27FC236}">
                <a16:creationId xmlns:a16="http://schemas.microsoft.com/office/drawing/2014/main" id="{F6A7A418-B965-43C1-83EA-82A8EAD441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Tree>
    <p:extLst>
      <p:ext uri="{BB962C8B-B14F-4D97-AF65-F5344CB8AC3E}">
        <p14:creationId xmlns:p14="http://schemas.microsoft.com/office/powerpoint/2010/main" val="35752324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bout BG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0658" y="684213"/>
            <a:ext cx="10970684" cy="457200"/>
          </a:xfrm>
        </p:spPr>
        <p:txBody>
          <a:bodyPr>
            <a:noAutofit/>
          </a:bodyPr>
          <a:lstStyle>
            <a:lvl1pPr>
              <a:defRPr/>
            </a:lvl1pPr>
          </a:lstStyle>
          <a:p>
            <a:r>
              <a:rPr lang="en-US" dirty="0"/>
              <a:t>About Bloomberg Government</a:t>
            </a:r>
          </a:p>
        </p:txBody>
      </p:sp>
      <p:cxnSp>
        <p:nvCxnSpPr>
          <p:cNvPr id="8" name="Straight Connector 7"/>
          <p:cNvCxnSpPr/>
          <p:nvPr userDrawn="1"/>
        </p:nvCxnSpPr>
        <p:spPr>
          <a:xfrm>
            <a:off x="5791200" y="1828800"/>
            <a:ext cx="0" cy="39319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09600" y="5850573"/>
            <a:ext cx="8534400" cy="548640"/>
          </a:xfrm>
          <a:prstGeom prst="rect">
            <a:avLst/>
          </a:prstGeom>
          <a:noFill/>
        </p:spPr>
        <p:txBody>
          <a:bodyPr wrap="square" lIns="0" tIns="45720" rIns="0" bIns="0" rtlCol="0" anchor="b" anchorCtr="0">
            <a:noAutofit/>
          </a:bodyPr>
          <a:lstStyle/>
          <a:p>
            <a:pPr lvl="0"/>
            <a:r>
              <a:rPr lang="en-US" sz="900" b="1" dirty="0"/>
              <a:t>Disclaimer</a:t>
            </a:r>
          </a:p>
          <a:p>
            <a:pPr lvl="0"/>
            <a:r>
              <a:rPr lang="en-US" sz="900" dirty="0"/>
              <a:t>Copyright 2021 BGOV LLC.</a:t>
            </a:r>
          </a:p>
          <a:p>
            <a:pPr lvl="0"/>
            <a:r>
              <a:rPr lang="en-US" sz="900" dirty="0"/>
              <a:t>Not for redistribution except by an authorized Bloomberg Government user, and only as expressly permitted in the Bloomberg Government terms of service. All permitted uses shall cite Bloomberg Government as a source.</a:t>
            </a:r>
          </a:p>
        </p:txBody>
      </p:sp>
      <p:sp>
        <p:nvSpPr>
          <p:cNvPr id="4" name="TextBox 3"/>
          <p:cNvSpPr txBox="1"/>
          <p:nvPr userDrawn="1"/>
        </p:nvSpPr>
        <p:spPr>
          <a:xfrm>
            <a:off x="611717" y="1693863"/>
            <a:ext cx="4876800" cy="3200400"/>
          </a:xfrm>
          <a:prstGeom prst="rect">
            <a:avLst/>
          </a:prstGeom>
          <a:noFill/>
        </p:spPr>
        <p:txBody>
          <a:bodyPr wrap="square" lIns="0" tIns="45720" rIns="0" bIns="45720" rtlCol="0">
            <a:noAutofit/>
          </a:bodyPr>
          <a:lstStyle/>
          <a:p>
            <a:pPr marL="0" indent="0">
              <a:buNone/>
            </a:pPr>
            <a:r>
              <a:rPr lang="en-US" sz="1400" dirty="0"/>
              <a:t>Delivering news, analytics and data-driven decision tools, Bloomberg Government's digital workspace gives an intelligent edge to government affairs, federal and contracting professionals influencing government action. </a:t>
            </a:r>
          </a:p>
          <a:p>
            <a:pPr marL="0" indent="0">
              <a:buNone/>
            </a:pPr>
            <a:endParaRPr lang="en-US" sz="1400" dirty="0"/>
          </a:p>
          <a:p>
            <a:pPr marL="0" indent="0">
              <a:buNone/>
            </a:pPr>
            <a:r>
              <a:rPr lang="en-US" sz="1400" dirty="0"/>
              <a:t>For more information or a demo, visit</a:t>
            </a:r>
            <a:r>
              <a:rPr lang="en-US" sz="1400" baseline="0" dirty="0"/>
              <a:t> </a:t>
            </a:r>
            <a:r>
              <a:rPr lang="en-US" sz="1400" dirty="0">
                <a:hlinkClick r:id="rId2"/>
              </a:rPr>
              <a:t>www.bgov.com</a:t>
            </a:r>
            <a:r>
              <a:rPr lang="en-US" sz="1400" dirty="0"/>
              <a:t> or call +1-202-416-3450.</a:t>
            </a:r>
          </a:p>
        </p:txBody>
      </p:sp>
    </p:spTree>
    <p:extLst>
      <p:ext uri="{BB962C8B-B14F-4D97-AF65-F5344CB8AC3E}">
        <p14:creationId xmlns:p14="http://schemas.microsoft.com/office/powerpoint/2010/main" val="3834031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Desig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6A1074-2DE0-1F46-AC84-943BFAE870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sp>
        <p:nvSpPr>
          <p:cNvPr id="2" name="Holder 2"/>
          <p:cNvSpPr>
            <a:spLocks noGrp="1"/>
          </p:cNvSpPr>
          <p:nvPr>
            <p:ph type="title" hasCustomPrompt="1"/>
          </p:nvPr>
        </p:nvSpPr>
        <p:spPr>
          <a:xfrm>
            <a:off x="3502152" y="1371600"/>
            <a:ext cx="6466360" cy="1333698"/>
          </a:xfrm>
          <a:prstGeom prst="rect">
            <a:avLst/>
          </a:prstGeom>
        </p:spPr>
        <p:txBody>
          <a:bodyPr lIns="0" tIns="0" rIns="0" bIns="0" anchor="t"/>
          <a:lstStyle>
            <a:lvl1pPr>
              <a:lnSpc>
                <a:spcPts val="5160"/>
              </a:lnSpc>
              <a:defRPr sz="4300" b="1" i="0">
                <a:solidFill>
                  <a:schemeClr val="tx1"/>
                </a:solidFill>
                <a:latin typeface="Arial"/>
                <a:cs typeface="Arial"/>
              </a:defRPr>
            </a:lvl1pPr>
          </a:lstStyle>
          <a:p>
            <a:r>
              <a:rPr lang="en-US" dirty="0"/>
              <a:t>Title of the presentation.</a:t>
            </a:r>
            <a:endParaRPr dirty="0"/>
          </a:p>
        </p:txBody>
      </p:sp>
      <p:sp>
        <p:nvSpPr>
          <p:cNvPr id="21" name="Text Placeholder 20"/>
          <p:cNvSpPr>
            <a:spLocks noGrp="1"/>
          </p:cNvSpPr>
          <p:nvPr>
            <p:ph type="body" sz="quarter" idx="12" hasCustomPrompt="1"/>
          </p:nvPr>
        </p:nvSpPr>
        <p:spPr>
          <a:xfrm>
            <a:off x="3502152" y="3581400"/>
            <a:ext cx="6466360" cy="561777"/>
          </a:xfrm>
          <a:prstGeom prst="rect">
            <a:avLst/>
          </a:prstGeom>
        </p:spPr>
        <p:txBody>
          <a:bodyPr lIns="0" tIns="0" rIns="0" bIns="0" anchor="t"/>
          <a:lstStyle>
            <a:lvl1pPr>
              <a:defRPr sz="18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Date</a:t>
            </a:r>
          </a:p>
        </p:txBody>
      </p:sp>
      <p:sp>
        <p:nvSpPr>
          <p:cNvPr id="24" name="Text Placeholder 23"/>
          <p:cNvSpPr>
            <a:spLocks noGrp="1"/>
          </p:cNvSpPr>
          <p:nvPr>
            <p:ph type="body" sz="quarter" idx="13" hasCustomPrompt="1"/>
          </p:nvPr>
        </p:nvSpPr>
        <p:spPr>
          <a:xfrm>
            <a:off x="3502152" y="2705298"/>
            <a:ext cx="6465888" cy="876102"/>
          </a:xfrm>
          <a:prstGeom prst="rect">
            <a:avLst/>
          </a:prstGeom>
        </p:spPr>
        <p:txBody>
          <a:bodyPr lIns="0" tIns="0" rIns="0" bIns="0" anchor="b"/>
          <a:lstStyle>
            <a:lvl1pPr>
              <a:defRPr sz="1800" b="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Subtitle of the presentation.</a:t>
            </a:r>
          </a:p>
        </p:txBody>
      </p:sp>
      <p:pic>
        <p:nvPicPr>
          <p:cNvPr id="13" name="Graphic 12">
            <a:extLst>
              <a:ext uri="{FF2B5EF4-FFF2-40B4-BE49-F238E27FC236}">
                <a16:creationId xmlns:a16="http://schemas.microsoft.com/office/drawing/2014/main" id="{EEC371B7-DC77-F84A-99DC-CDC2B555BE8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8" name="Graphic 7">
            <a:extLst>
              <a:ext uri="{FF2B5EF4-FFF2-40B4-BE49-F238E27FC236}">
                <a16:creationId xmlns:a16="http://schemas.microsoft.com/office/drawing/2014/main" id="{64253DE6-0D66-714F-A203-99E77804A85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2152" y="6035040"/>
            <a:ext cx="3118104" cy="283464"/>
          </a:xfrm>
          <a:prstGeom prst="rect">
            <a:avLst/>
          </a:prstGeom>
        </p:spPr>
      </p:pic>
    </p:spTree>
    <p:extLst>
      <p:ext uri="{BB962C8B-B14F-4D97-AF65-F5344CB8AC3E}">
        <p14:creationId xmlns:p14="http://schemas.microsoft.com/office/powerpoint/2010/main" val="139178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sig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51A820-A553-9B4C-A127-06D1FB2BAF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578" y="0"/>
            <a:ext cx="5204750" cy="6858000"/>
          </a:xfrm>
          <a:prstGeom prst="rect">
            <a:avLst/>
          </a:prstGeom>
        </p:spPr>
      </p:pic>
      <p:pic>
        <p:nvPicPr>
          <p:cNvPr id="10" name="Picture 9">
            <a:extLst>
              <a:ext uri="{FF2B5EF4-FFF2-40B4-BE49-F238E27FC236}">
                <a16:creationId xmlns:a16="http://schemas.microsoft.com/office/drawing/2014/main" id="{43A25002-4BD3-0249-806E-BEF59A037D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780674"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3502152" y="1371600"/>
            <a:ext cx="6464808" cy="1335024"/>
          </a:xfrm>
        </p:spPr>
        <p:txBody>
          <a:bodyPr anchor="t"/>
          <a:lstStyle>
            <a:lvl1pPr algn="l">
              <a:lnSpc>
                <a:spcPct val="100000"/>
              </a:lnSpc>
              <a:defRPr sz="4300"/>
            </a:lvl1pPr>
          </a:lstStyle>
          <a:p>
            <a:r>
              <a:rPr lang="en-US" dirty="0"/>
              <a:t>Title of the presentation.</a:t>
            </a:r>
          </a:p>
        </p:txBody>
      </p:sp>
      <p:sp>
        <p:nvSpPr>
          <p:cNvPr id="3" name="Subtitle 2">
            <a:extLst>
              <a:ext uri="{FF2B5EF4-FFF2-40B4-BE49-F238E27FC236}">
                <a16:creationId xmlns:a16="http://schemas.microsoft.com/office/drawing/2014/main" id="{52D61C11-6C2E-104E-AD4C-95DF5B918670}"/>
              </a:ext>
            </a:extLst>
          </p:cNvPr>
          <p:cNvSpPr>
            <a:spLocks noGrp="1"/>
          </p:cNvSpPr>
          <p:nvPr>
            <p:ph type="subTitle" idx="1" hasCustomPrompt="1"/>
          </p:nvPr>
        </p:nvSpPr>
        <p:spPr>
          <a:xfrm>
            <a:off x="3502152" y="2706624"/>
            <a:ext cx="6464808" cy="877824"/>
          </a:xfrm>
        </p:spPr>
        <p:txBody>
          <a:bodyPr anchor="b"/>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the presentation.</a:t>
            </a:r>
          </a:p>
        </p:txBody>
      </p:sp>
      <p:sp>
        <p:nvSpPr>
          <p:cNvPr id="8" name="Text Placeholder 7">
            <a:extLst>
              <a:ext uri="{FF2B5EF4-FFF2-40B4-BE49-F238E27FC236}">
                <a16:creationId xmlns:a16="http://schemas.microsoft.com/office/drawing/2014/main" id="{E4165367-01D9-C949-AA11-9C228FD05D43}"/>
              </a:ext>
            </a:extLst>
          </p:cNvPr>
          <p:cNvSpPr>
            <a:spLocks noGrp="1"/>
          </p:cNvSpPr>
          <p:nvPr>
            <p:ph type="body" sz="quarter" idx="13" hasCustomPrompt="1"/>
          </p:nvPr>
        </p:nvSpPr>
        <p:spPr>
          <a:xfrm>
            <a:off x="3502152" y="3584448"/>
            <a:ext cx="6464808" cy="557784"/>
          </a:xfrm>
        </p:spPr>
        <p:txBody>
          <a:bodyPr/>
          <a:lstStyle>
            <a:lvl1pPr marL="0" indent="0">
              <a:lnSpc>
                <a:spcPct val="100000"/>
              </a:lnSpc>
              <a:spcAft>
                <a:spcPts val="0"/>
              </a:spcAft>
              <a:buNone/>
              <a:defRPr sz="1800" b="0"/>
            </a:lvl1pPr>
          </a:lstStyle>
          <a:p>
            <a:pPr lvl="0"/>
            <a:r>
              <a:rPr lang="en-US" dirty="0"/>
              <a:t>Date</a:t>
            </a:r>
          </a:p>
        </p:txBody>
      </p:sp>
      <p:pic>
        <p:nvPicPr>
          <p:cNvPr id="12" name="Graphic 11">
            <a:extLst>
              <a:ext uri="{FF2B5EF4-FFF2-40B4-BE49-F238E27FC236}">
                <a16:creationId xmlns:a16="http://schemas.microsoft.com/office/drawing/2014/main" id="{9697D656-57B2-5A45-A572-45264FFB40E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4645"/>
          <a:stretch/>
        </p:blipFill>
        <p:spPr>
          <a:xfrm>
            <a:off x="0" y="1486342"/>
            <a:ext cx="3119630" cy="370051"/>
          </a:xfrm>
          <a:prstGeom prst="rect">
            <a:avLst/>
          </a:prstGeom>
        </p:spPr>
      </p:pic>
      <p:pic>
        <p:nvPicPr>
          <p:cNvPr id="11" name="Graphic 10">
            <a:extLst>
              <a:ext uri="{FF2B5EF4-FFF2-40B4-BE49-F238E27FC236}">
                <a16:creationId xmlns:a16="http://schemas.microsoft.com/office/drawing/2014/main" id="{FE25E547-223B-7A4C-88B0-F62130D8DE2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2152" y="6138034"/>
            <a:ext cx="3118104" cy="283464"/>
          </a:xfrm>
          <a:prstGeom prst="rect">
            <a:avLst/>
          </a:prstGeom>
        </p:spPr>
      </p:pic>
    </p:spTree>
    <p:extLst>
      <p:ext uri="{BB962C8B-B14F-4D97-AF65-F5344CB8AC3E}">
        <p14:creationId xmlns:p14="http://schemas.microsoft.com/office/powerpoint/2010/main" val="190856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Desig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0C173-5D4B-1543-96BA-B68275A33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5928" y="0"/>
            <a:ext cx="6856071"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dirty="0"/>
              <a:t>Title of the section.</a:t>
            </a:r>
          </a:p>
        </p:txBody>
      </p:sp>
      <p:pic>
        <p:nvPicPr>
          <p:cNvPr id="7" name="Graphic 6">
            <a:extLst>
              <a:ext uri="{FF2B5EF4-FFF2-40B4-BE49-F238E27FC236}">
                <a16:creationId xmlns:a16="http://schemas.microsoft.com/office/drawing/2014/main" id="{6CF6F2C8-C35B-4949-BFB2-E729AEE3A89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6792" y="6355080"/>
            <a:ext cx="2615184" cy="237744"/>
          </a:xfrm>
          <a:prstGeom prst="rect">
            <a:avLst/>
          </a:prstGeom>
        </p:spPr>
      </p:pic>
    </p:spTree>
    <p:extLst>
      <p:ext uri="{BB962C8B-B14F-4D97-AF65-F5344CB8AC3E}">
        <p14:creationId xmlns:p14="http://schemas.microsoft.com/office/powerpoint/2010/main" val="296698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Desig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E16B7-0A7D-E74A-90E1-266BCFEDE5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4208" y="0"/>
            <a:ext cx="7897792"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dirty="0"/>
              <a:t>Title of the section.</a:t>
            </a:r>
          </a:p>
        </p:txBody>
      </p:sp>
      <p:pic>
        <p:nvPicPr>
          <p:cNvPr id="5" name="Graphic 4">
            <a:extLst>
              <a:ext uri="{FF2B5EF4-FFF2-40B4-BE49-F238E27FC236}">
                <a16:creationId xmlns:a16="http://schemas.microsoft.com/office/drawing/2014/main" id="{502E2FD7-1F71-4CE2-B080-9D529DAB5D8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6792" y="6355080"/>
            <a:ext cx="2615184" cy="237744"/>
          </a:xfrm>
          <a:prstGeom prst="rect">
            <a:avLst/>
          </a:prstGeom>
        </p:spPr>
      </p:pic>
    </p:spTree>
    <p:extLst>
      <p:ext uri="{BB962C8B-B14F-4D97-AF65-F5344CB8AC3E}">
        <p14:creationId xmlns:p14="http://schemas.microsoft.com/office/powerpoint/2010/main" val="42135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esign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C6ABBA-6D75-664E-B8F4-C36974C687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0" y="0"/>
            <a:ext cx="7620000"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dirty="0"/>
              <a:t>Title of the section.</a:t>
            </a:r>
          </a:p>
        </p:txBody>
      </p:sp>
      <p:pic>
        <p:nvPicPr>
          <p:cNvPr id="5" name="Graphic 4">
            <a:extLst>
              <a:ext uri="{FF2B5EF4-FFF2-40B4-BE49-F238E27FC236}">
                <a16:creationId xmlns:a16="http://schemas.microsoft.com/office/drawing/2014/main" id="{47C6B4CD-6731-4E2E-BB1C-066ADDFEDC3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6792" y="6355080"/>
            <a:ext cx="2615184" cy="237744"/>
          </a:xfrm>
          <a:prstGeom prst="rect">
            <a:avLst/>
          </a:prstGeom>
        </p:spPr>
      </p:pic>
    </p:spTree>
    <p:extLst>
      <p:ext uri="{BB962C8B-B14F-4D97-AF65-F5344CB8AC3E}">
        <p14:creationId xmlns:p14="http://schemas.microsoft.com/office/powerpoint/2010/main" val="127525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10954512" cy="4114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extBox 6">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7399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7409F570-33C0-8041-8570-A4A5CC7020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5" name="TextBox 4">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6307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1A18A553-4F5B-6849-9D70-CA42AA4E9405}"/>
              </a:ext>
            </a:extLst>
          </p:cNvPr>
          <p:cNvSpPr>
            <a:spLocks noGrp="1"/>
          </p:cNvSpPr>
          <p:nvPr>
            <p:ph type="chart" sz="quarter" idx="12"/>
          </p:nvPr>
        </p:nvSpPr>
        <p:spPr>
          <a:xfrm>
            <a:off x="630936" y="1828800"/>
            <a:ext cx="10954512" cy="4114800"/>
          </a:xfrm>
        </p:spPr>
        <p:txBody>
          <a:bodyPr/>
          <a:lstStyle>
            <a:lvl1pPr marL="0" indent="0">
              <a:buNone/>
              <a:defRPr b="0"/>
            </a:lvl1pPr>
          </a:lstStyle>
          <a:p>
            <a:endParaRPr lang="en-US" dirty="0"/>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pic>
        <p:nvPicPr>
          <p:cNvPr id="8" name="Graphic 7">
            <a:extLst>
              <a:ext uri="{FF2B5EF4-FFF2-40B4-BE49-F238E27FC236}">
                <a16:creationId xmlns:a16="http://schemas.microsoft.com/office/drawing/2014/main" id="{69AC37E1-686D-9C4B-B0F9-D1E8104C81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6" name="TextBox 5">
            <a:extLst>
              <a:ext uri="{FF2B5EF4-FFF2-40B4-BE49-F238E27FC236}">
                <a16:creationId xmlns:a16="http://schemas.microsoft.com/office/drawing/2014/main" id="{551BF2A6-FD44-DF4F-A766-0B7152B6A926}"/>
              </a:ext>
            </a:extLst>
          </p:cNvPr>
          <p:cNvSpPr txBox="1"/>
          <p:nvPr userDrawn="1"/>
        </p:nvSpPr>
        <p:spPr>
          <a:xfrm>
            <a:off x="460661" y="6519957"/>
            <a:ext cx="498344" cy="261610"/>
          </a:xfrm>
          <a:prstGeom prst="rect">
            <a:avLst/>
          </a:prstGeom>
          <a:noFill/>
        </p:spPr>
        <p:txBody>
          <a:bodyPr wrap="square" lIns="0" rtlCol="0" anchor="ctr">
            <a:spAutoFit/>
          </a:bodyPr>
          <a:lstStyle/>
          <a:p>
            <a:fld id="{7F982325-9648-624D-BCF8-4310A18998DD}" type="slidenum">
              <a:rPr lang="en-US" sz="1070" b="1" i="0" spc="0" smtClean="0">
                <a:solidFill>
                  <a:schemeClr val="tx1"/>
                </a:solidFill>
                <a:latin typeface="Arial" charset="0"/>
                <a:ea typeface="Arial" charset="0"/>
                <a:cs typeface="Arial" charset="0"/>
              </a:rPr>
              <a:t>‹#›</a:t>
            </a:fld>
            <a:endParaRPr lang="en-US" sz="1070" b="1" i="0"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6750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8CB0F-9F5D-A540-A6C9-50E8D6427585}"/>
              </a:ext>
            </a:extLst>
          </p:cNvPr>
          <p:cNvSpPr>
            <a:spLocks noGrp="1"/>
          </p:cNvSpPr>
          <p:nvPr>
            <p:ph type="title"/>
          </p:nvPr>
        </p:nvSpPr>
        <p:spPr>
          <a:xfrm>
            <a:off x="630936" y="612648"/>
            <a:ext cx="10954512" cy="68580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A301C7B-67D5-BC4E-B3F5-375FC9F8747C}"/>
              </a:ext>
            </a:extLst>
          </p:cNvPr>
          <p:cNvSpPr>
            <a:spLocks noGrp="1"/>
          </p:cNvSpPr>
          <p:nvPr>
            <p:ph type="body" idx="1"/>
          </p:nvPr>
        </p:nvSpPr>
        <p:spPr>
          <a:xfrm>
            <a:off x="630936" y="1828800"/>
            <a:ext cx="10954512" cy="411480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0704418C-C8ED-2443-85BC-B90CAD186130}"/>
              </a:ext>
            </a:extLst>
          </p:cNvPr>
          <p:cNvSpPr>
            <a:spLocks noGrp="1"/>
          </p:cNvSpPr>
          <p:nvPr>
            <p:ph type="sldNum" sz="quarter" idx="4"/>
          </p:nvPr>
        </p:nvSpPr>
        <p:spPr>
          <a:xfrm>
            <a:off x="612648" y="6389090"/>
            <a:ext cx="274320" cy="219456"/>
          </a:xfrm>
          <a:prstGeom prst="rect">
            <a:avLst/>
          </a:prstGeom>
        </p:spPr>
        <p:txBody>
          <a:bodyPr vert="horz" lIns="0" tIns="45720" rIns="91440" bIns="45720" rtlCol="0" anchor="ctr">
            <a:noAutofit/>
          </a:bodyPr>
          <a:lstStyle>
            <a:lvl1pPr algn="l">
              <a:defRPr sz="800">
                <a:solidFill>
                  <a:schemeClr val="tx1"/>
                </a:solidFill>
              </a:defRPr>
            </a:lvl1p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C39DBE64-E73E-424F-8C08-AEC0BBA85723}"/>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946792" y="6355080"/>
            <a:ext cx="2615184" cy="237744"/>
          </a:xfrm>
          <a:prstGeom prst="rect">
            <a:avLst/>
          </a:prstGeom>
        </p:spPr>
      </p:pic>
    </p:spTree>
    <p:extLst>
      <p:ext uri="{BB962C8B-B14F-4D97-AF65-F5344CB8AC3E}">
        <p14:creationId xmlns:p14="http://schemas.microsoft.com/office/powerpoint/2010/main" val="12027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6" r:id="rId3"/>
    <p:sldLayoutId id="2147483676" r:id="rId4"/>
    <p:sldLayoutId id="2147483697" r:id="rId5"/>
    <p:sldLayoutId id="2147483698"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700" r:id="rId23"/>
    <p:sldLayoutId id="2147483712" r:id="rId24"/>
    <p:sldLayoutId id="2147483713" r:id="rId25"/>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347472" indent="-347472" algn="l" defTabSz="914400" rtl="0" eaLnBrk="1" latinLnBrk="0" hangingPunct="1">
        <a:lnSpc>
          <a:spcPct val="100000"/>
        </a:lnSpc>
        <a:spcBef>
          <a:spcPts val="0"/>
        </a:spcBef>
        <a:spcAft>
          <a:spcPts val="600"/>
        </a:spcAft>
        <a:buSzPct val="90000"/>
        <a:buFont typeface="Arial" panose="020B0604020202020204" pitchFamily="34" charset="0"/>
        <a:buChar char="•"/>
        <a:defRPr sz="2000" b="1" kern="1200">
          <a:solidFill>
            <a:schemeClr val="tx1"/>
          </a:solidFill>
          <a:latin typeface="+mn-lt"/>
          <a:ea typeface="+mn-ea"/>
          <a:cs typeface="+mn-cs"/>
        </a:defRPr>
      </a:lvl1pPr>
      <a:lvl2pPr marL="566928" indent="-228600" algn="l" defTabSz="914400" rtl="0" eaLnBrk="1" latinLnBrk="0" hangingPunct="1">
        <a:lnSpc>
          <a:spcPct val="100000"/>
        </a:lnSpc>
        <a:spcBef>
          <a:spcPts val="0"/>
        </a:spcBef>
        <a:spcAft>
          <a:spcPts val="600"/>
        </a:spcAft>
        <a:buSzPct val="90000"/>
        <a:buFont typeface="System Font Regular"/>
        <a:buChar char="–"/>
        <a:defRPr sz="1800" kern="1200">
          <a:solidFill>
            <a:schemeClr val="tx1"/>
          </a:solidFill>
          <a:latin typeface="+mn-lt"/>
          <a:ea typeface="+mn-ea"/>
          <a:cs typeface="+mn-cs"/>
        </a:defRPr>
      </a:lvl2pPr>
      <a:lvl3pPr marL="804672" indent="-2286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1024128" indent="-173736" algn="l" defTabSz="914400" rtl="0" eaLnBrk="1" latinLnBrk="0" hangingPunct="1">
        <a:lnSpc>
          <a:spcPct val="100000"/>
        </a:lnSpc>
        <a:spcBef>
          <a:spcPts val="0"/>
        </a:spcBef>
        <a:spcAft>
          <a:spcPts val="400"/>
        </a:spcAft>
        <a:buSzPct val="80000"/>
        <a:buFont typeface="System Font Regular"/>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pos="1825">
          <p15:clr>
            <a:srgbClr val="F26B43"/>
          </p15:clr>
        </p15:guide>
        <p15:guide id="5" pos="5857">
          <p15:clr>
            <a:srgbClr val="F26B43"/>
          </p15:clr>
        </p15:guide>
        <p15:guide id="6" pos="2210">
          <p15:clr>
            <a:srgbClr val="F26B43"/>
          </p15:clr>
        </p15:guide>
        <p15:guide id="7" pos="5472">
          <p15:clr>
            <a:srgbClr val="F26B43"/>
          </p15:clr>
        </p15:guide>
        <p15:guide id="8" pos="4032">
          <p15:clr>
            <a:srgbClr val="F26B43"/>
          </p15:clr>
        </p15:guide>
        <p15:guide id="9" pos="3650">
          <p15:clr>
            <a:srgbClr val="F26B43"/>
          </p15:clr>
        </p15:guide>
        <p15:guide id="10" orient="horz" pos="2160">
          <p15:clr>
            <a:srgbClr val="F26B43"/>
          </p15:clr>
        </p15:guide>
        <p15:guide id="11" orient="horz" pos="3939">
          <p15:clr>
            <a:srgbClr val="F26B43"/>
          </p15:clr>
        </p15:guide>
        <p15:guide id="12" orient="horz" pos="1152">
          <p15:clr>
            <a:srgbClr val="F26B43"/>
          </p15:clr>
        </p15:guide>
        <p15:guide id="13" orient="horz" pos="3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gov.com/core/legislation/federal/bills#!/6951659185985290250" TargetMode="External"/><Relationship Id="rId2" Type="http://schemas.openxmlformats.org/officeDocument/2006/relationships/hyperlink" Target="https://www.bgov.com/core/legislation/federal/bills#!/695098231202408039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mailto:aschank@bgov.com" TargetMode="External"/><Relationship Id="rId2" Type="http://schemas.openxmlformats.org/officeDocument/2006/relationships/hyperlink" Target="https://www.whitehouse.gov/briefing-room/statements-releases/2021/04/28/fact-sheet-the-american-families-pla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bgov.com/core/legislation/federal/bills#!/693316696806916100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bgov.com/core/news/#!/articles/QPVJYIT0G1L1" TargetMode="External"/><Relationship Id="rId2" Type="http://schemas.openxmlformats.org/officeDocument/2006/relationships/hyperlink" Target="https://www.bgov.com/core/legislation/federal/bills#!/666790980625917543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learningpolicyinstitute.org/sites/default/files/product-files/A_Coming_Crisis_in_Teaching_REPORT.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noAutofit/>
          </a:bodyPr>
          <a:lstStyle/>
          <a:p>
            <a:r>
              <a:rPr lang="en-US" dirty="0"/>
              <a:t>BGOV OnPoint</a:t>
            </a:r>
            <a:br>
              <a:rPr lang="en-US" dirty="0"/>
            </a:br>
            <a:r>
              <a:rPr lang="en-US" dirty="0">
                <a:solidFill>
                  <a:schemeClr val="accent3"/>
                </a:solidFill>
              </a:rPr>
              <a:t>Biden’s Economic and Tax Plan</a:t>
            </a:r>
          </a:p>
        </p:txBody>
      </p:sp>
      <p:sp>
        <p:nvSpPr>
          <p:cNvPr id="14" name="Text Placeholder 9">
            <a:extLst>
              <a:ext uri="{FF2B5EF4-FFF2-40B4-BE49-F238E27FC236}">
                <a16:creationId xmlns:a16="http://schemas.microsoft.com/office/drawing/2014/main" id="{FB5397FE-582D-4227-B80C-BD8149A3F7E0}"/>
              </a:ext>
            </a:extLst>
          </p:cNvPr>
          <p:cNvSpPr>
            <a:spLocks noGrp="1"/>
          </p:cNvSpPr>
          <p:nvPr>
            <p:ph type="subTitle" idx="1"/>
          </p:nvPr>
        </p:nvSpPr>
        <p:spPr>
          <a:xfrm>
            <a:off x="3502152" y="3273553"/>
            <a:ext cx="6464808" cy="877824"/>
          </a:xfrm>
        </p:spPr>
        <p:txBody>
          <a:bodyPr/>
          <a:lstStyle/>
          <a:p>
            <a:pPr marL="0" indent="0">
              <a:buNone/>
            </a:pPr>
            <a:r>
              <a:rPr lang="en-US" dirty="0"/>
              <a:t>By Bloomberg Government Analysts</a:t>
            </a:r>
          </a:p>
        </p:txBody>
      </p:sp>
      <p:sp>
        <p:nvSpPr>
          <p:cNvPr id="11" name="Text Placeholder 11">
            <a:extLst>
              <a:ext uri="{FF2B5EF4-FFF2-40B4-BE49-F238E27FC236}">
                <a16:creationId xmlns:a16="http://schemas.microsoft.com/office/drawing/2014/main" id="{D66A739C-F0BA-4A27-8915-C1AF888E550C}"/>
              </a:ext>
            </a:extLst>
          </p:cNvPr>
          <p:cNvSpPr>
            <a:spLocks noGrp="1"/>
          </p:cNvSpPr>
          <p:nvPr>
            <p:ph type="body" sz="quarter" idx="13"/>
          </p:nvPr>
        </p:nvSpPr>
        <p:spPr>
          <a:xfrm>
            <a:off x="3502152" y="4151377"/>
            <a:ext cx="6464808" cy="557784"/>
          </a:xfrm>
        </p:spPr>
        <p:txBody>
          <a:bodyPr/>
          <a:lstStyle/>
          <a:p>
            <a:pPr marL="0" indent="0">
              <a:buNone/>
            </a:pPr>
            <a:r>
              <a:rPr lang="en-US" dirty="0"/>
              <a:t>April 28, 2021</a:t>
            </a:r>
          </a:p>
        </p:txBody>
      </p:sp>
    </p:spTree>
    <p:extLst>
      <p:ext uri="{BB962C8B-B14F-4D97-AF65-F5344CB8AC3E}">
        <p14:creationId xmlns:p14="http://schemas.microsoft.com/office/powerpoint/2010/main" val="131339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Plan Would Support Paid Family and Sick Leave</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a:xfrm>
            <a:off x="630936" y="1748853"/>
            <a:ext cx="10954512" cy="4496499"/>
          </a:xfrm>
        </p:spPr>
        <p:txBody>
          <a:bodyPr/>
          <a:lstStyle/>
          <a:p>
            <a:r>
              <a:rPr lang="en-US" dirty="0"/>
              <a:t>Plan would create a national paid family and medical leave program, which would cost $225 billion over 10 years</a:t>
            </a:r>
          </a:p>
          <a:p>
            <a:pPr lvl="1"/>
            <a:r>
              <a:rPr lang="en-US" dirty="0"/>
              <a:t>Leave could be used for a new child; serious personal or family illness; bereavement; circumstances related to sexual assault, stalking, or domestic violence; or family member’s military deployment</a:t>
            </a:r>
          </a:p>
          <a:p>
            <a:pPr lvl="1"/>
            <a:r>
              <a:rPr lang="en-US" dirty="0"/>
              <a:t>Would guarantee 12 weeks of paid leave by the tenth year of the program, and three days for bereavement annually to begin in the first year</a:t>
            </a:r>
          </a:p>
          <a:p>
            <a:pPr lvl="1"/>
            <a:r>
              <a:rPr lang="en-US" dirty="0"/>
              <a:t>Would provide as much as $4,000 monthly, with at least two-thirds of average weekly wages replaced</a:t>
            </a:r>
          </a:p>
          <a:p>
            <a:pPr lvl="2"/>
            <a:r>
              <a:rPr lang="en-US" dirty="0"/>
              <a:t>Increases to 80% wage replacement for low-wage workers</a:t>
            </a:r>
          </a:p>
          <a:p>
            <a:pPr lvl="1"/>
            <a:endParaRPr lang="en-US" dirty="0"/>
          </a:p>
          <a:p>
            <a:r>
              <a:rPr lang="en-US" dirty="0"/>
              <a:t>Proposal calls on Congress to pass the “Healthy Families Act” (</a:t>
            </a:r>
            <a:r>
              <a:rPr lang="en-US" dirty="0">
                <a:hlinkClick r:id="rId2"/>
              </a:rPr>
              <a:t>H.R. 2465</a:t>
            </a:r>
            <a:r>
              <a:rPr lang="en-US" dirty="0"/>
              <a:t>, </a:t>
            </a:r>
            <a:r>
              <a:rPr lang="en-US" dirty="0">
                <a:hlinkClick r:id="rId3"/>
              </a:rPr>
              <a:t>S. 1195</a:t>
            </a:r>
            <a:r>
              <a:rPr lang="en-US" dirty="0"/>
              <a:t>)</a:t>
            </a:r>
          </a:p>
          <a:p>
            <a:pPr lvl="1"/>
            <a:r>
              <a:rPr lang="en-US" dirty="0"/>
              <a:t>Would require certain employers to allow workers to accrue seven days of paid sick leave annually</a:t>
            </a:r>
          </a:p>
          <a:p>
            <a:endParaRPr lang="en-US" dirty="0"/>
          </a:p>
        </p:txBody>
      </p:sp>
    </p:spTree>
    <p:extLst>
      <p:ext uri="{BB962C8B-B14F-4D97-AF65-F5344CB8AC3E}">
        <p14:creationId xmlns:p14="http://schemas.microsoft.com/office/powerpoint/2010/main" val="135001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Biden Previews Other Priorities</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p:txBody>
          <a:bodyPr/>
          <a:lstStyle/>
          <a:p>
            <a:r>
              <a:rPr lang="en-US" dirty="0"/>
              <a:t>Plan doesn’t directly address health-care policies, says Biden “has a plan” to:</a:t>
            </a:r>
          </a:p>
          <a:p>
            <a:pPr lvl="1"/>
            <a:r>
              <a:rPr lang="en-US" dirty="0"/>
              <a:t>Lower drug costs by letting Medicare negotiate prices</a:t>
            </a:r>
          </a:p>
          <a:p>
            <a:pPr lvl="1"/>
            <a:r>
              <a:rPr lang="en-US" dirty="0"/>
              <a:t>Create a public health-care option</a:t>
            </a:r>
          </a:p>
          <a:p>
            <a:pPr lvl="1"/>
            <a:r>
              <a:rPr lang="en-US" dirty="0"/>
              <a:t>Lower the Medicare eligibility age to 60</a:t>
            </a:r>
          </a:p>
          <a:p>
            <a:pPr lvl="1"/>
            <a:r>
              <a:rPr lang="en-US" dirty="0"/>
              <a:t>Close the Medicaid “coverage gap” in states that didn’t expand the program</a:t>
            </a:r>
          </a:p>
          <a:p>
            <a:pPr marL="338328" lvl="1" indent="0">
              <a:buNone/>
            </a:pPr>
            <a:endParaRPr lang="en-US" dirty="0"/>
          </a:p>
          <a:p>
            <a:r>
              <a:rPr lang="en-US" dirty="0"/>
              <a:t>Proposal says Biden wants to work with Congress to automatically adjust unemployment benefits based on economic conditions</a:t>
            </a:r>
          </a:p>
          <a:p>
            <a:pPr lvl="1"/>
            <a:r>
              <a:rPr lang="en-US" dirty="0"/>
              <a:t>Doesn’t address pandemic jobless benefits that expire Sept. 6</a:t>
            </a:r>
          </a:p>
          <a:p>
            <a:pPr lvl="1"/>
            <a:endParaRPr lang="en-US" dirty="0">
              <a:solidFill>
                <a:srgbClr val="FF0000"/>
              </a:solidFill>
            </a:endParaRPr>
          </a:p>
        </p:txBody>
      </p:sp>
    </p:spTree>
    <p:extLst>
      <p:ext uri="{BB962C8B-B14F-4D97-AF65-F5344CB8AC3E}">
        <p14:creationId xmlns:p14="http://schemas.microsoft.com/office/powerpoint/2010/main" val="56517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Bloomberg Government</a:t>
            </a:r>
          </a:p>
        </p:txBody>
      </p:sp>
    </p:spTree>
    <p:extLst>
      <p:ext uri="{BB962C8B-B14F-4D97-AF65-F5344CB8AC3E}">
        <p14:creationId xmlns:p14="http://schemas.microsoft.com/office/powerpoint/2010/main" val="9680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About This Presentation</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p:txBody>
          <a:bodyPr/>
          <a:lstStyle/>
          <a:p>
            <a:r>
              <a:rPr lang="en-US" dirty="0"/>
              <a:t>President Joe Biden unveiled the second portion of his wide-ranging infrastructure and economic plan on April 28, called the “</a:t>
            </a:r>
            <a:r>
              <a:rPr lang="en-US" dirty="0">
                <a:hlinkClick r:id="rId2"/>
              </a:rPr>
              <a:t>American Families Plan</a:t>
            </a:r>
            <a:r>
              <a:rPr lang="en-US" dirty="0"/>
              <a:t>”</a:t>
            </a:r>
          </a:p>
          <a:p>
            <a:pPr lvl="3"/>
            <a:endParaRPr lang="en-US" dirty="0"/>
          </a:p>
          <a:p>
            <a:r>
              <a:rPr lang="en-US" dirty="0"/>
              <a:t>The package totals $1.8 trillion and would include:</a:t>
            </a:r>
          </a:p>
          <a:p>
            <a:pPr lvl="1"/>
            <a:r>
              <a:rPr lang="en-US" dirty="0"/>
              <a:t>Two years of free community college, universal preschool, and child care assistance</a:t>
            </a:r>
          </a:p>
          <a:p>
            <a:pPr lvl="1"/>
            <a:r>
              <a:rPr lang="en-US" dirty="0"/>
              <a:t>National paid family and medical leave</a:t>
            </a:r>
          </a:p>
          <a:p>
            <a:pPr lvl="1"/>
            <a:r>
              <a:rPr lang="en-US" dirty="0"/>
              <a:t>Expanded nutrition assistance</a:t>
            </a:r>
          </a:p>
          <a:p>
            <a:pPr lvl="1"/>
            <a:r>
              <a:rPr lang="en-US" dirty="0"/>
              <a:t>Extended child, earned income, and dependent care tax credits</a:t>
            </a:r>
          </a:p>
          <a:p>
            <a:pPr lvl="1"/>
            <a:endParaRPr lang="en-US" dirty="0"/>
          </a:p>
          <a:p>
            <a:r>
              <a:rPr lang="en-US" dirty="0"/>
              <a:t>Plan would raise taxes on wealthy households, saving about $1.5 trillion over a decade</a:t>
            </a:r>
          </a:p>
          <a:p>
            <a:pPr lvl="1"/>
            <a:r>
              <a:rPr lang="en-US" dirty="0"/>
              <a:t>Increases top income and capital gains tax rates to 39.6%</a:t>
            </a:r>
          </a:p>
          <a:p>
            <a:pPr lvl="1"/>
            <a:r>
              <a:rPr lang="en-US" dirty="0"/>
              <a:t>Ends tax breaks related to inheritance and investment funds</a:t>
            </a:r>
          </a:p>
          <a:p>
            <a:pPr lvl="1"/>
            <a:r>
              <a:rPr lang="en-US" dirty="0"/>
              <a:t>Increases support for IRS tax enforcement</a:t>
            </a:r>
          </a:p>
          <a:p>
            <a:endParaRPr lang="en-US" dirty="0"/>
          </a:p>
        </p:txBody>
      </p:sp>
      <p:sp>
        <p:nvSpPr>
          <p:cNvPr id="8" name="TextBox 7">
            <a:extLst>
              <a:ext uri="{FF2B5EF4-FFF2-40B4-BE49-F238E27FC236}">
                <a16:creationId xmlns:a16="http://schemas.microsoft.com/office/drawing/2014/main" id="{3A588EFD-F7C8-4244-8B95-2798DF4BB8A2}"/>
              </a:ext>
            </a:extLst>
          </p:cNvPr>
          <p:cNvSpPr txBox="1"/>
          <p:nvPr/>
        </p:nvSpPr>
        <p:spPr>
          <a:xfrm>
            <a:off x="660913" y="6473952"/>
            <a:ext cx="8277774" cy="359225"/>
          </a:xfrm>
          <a:prstGeom prst="rect">
            <a:avLst/>
          </a:prstGeom>
          <a:noFill/>
        </p:spPr>
        <p:txBody>
          <a:bodyPr wrap="square" lIns="0" tIns="45720" rIns="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To contact the editor responsible: Adam Schank at </a:t>
            </a:r>
            <a:r>
              <a:rPr lang="en-US" sz="900" dirty="0">
                <a:hlinkClick r:id="rId3"/>
              </a:rPr>
              <a:t>aschank@bgov.com</a:t>
            </a:r>
            <a:endParaRPr lang="en-US" sz="9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9667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Funds Provided for Education, Child Care, and More</a:t>
            </a:r>
          </a:p>
        </p:txBody>
      </p:sp>
      <p:pic>
        <p:nvPicPr>
          <p:cNvPr id="7" name="Picture 6" descr="Chart, bar chart&#10;&#10;Description automatically generated">
            <a:extLst>
              <a:ext uri="{FF2B5EF4-FFF2-40B4-BE49-F238E27FC236}">
                <a16:creationId xmlns:a16="http://schemas.microsoft.com/office/drawing/2014/main" id="{83251685-525B-46C7-8414-B4A2501702D0}"/>
              </a:ext>
            </a:extLst>
          </p:cNvPr>
          <p:cNvPicPr>
            <a:picLocks noChangeAspect="1"/>
          </p:cNvPicPr>
          <p:nvPr/>
        </p:nvPicPr>
        <p:blipFill rotWithShape="1">
          <a:blip r:embed="rId2"/>
          <a:srcRect l="175" t="1525" r="-175" b="13057"/>
          <a:stretch/>
        </p:blipFill>
        <p:spPr>
          <a:xfrm>
            <a:off x="660913" y="1501671"/>
            <a:ext cx="11235618" cy="4450803"/>
          </a:xfrm>
          <a:prstGeom prst="rect">
            <a:avLst/>
          </a:prstGeom>
        </p:spPr>
      </p:pic>
      <p:sp>
        <p:nvSpPr>
          <p:cNvPr id="8" name="TextBox 7">
            <a:extLst>
              <a:ext uri="{FF2B5EF4-FFF2-40B4-BE49-F238E27FC236}">
                <a16:creationId xmlns:a16="http://schemas.microsoft.com/office/drawing/2014/main" id="{3A588EFD-F7C8-4244-8B95-2798DF4BB8A2}"/>
              </a:ext>
            </a:extLst>
          </p:cNvPr>
          <p:cNvSpPr txBox="1"/>
          <p:nvPr/>
        </p:nvSpPr>
        <p:spPr>
          <a:xfrm>
            <a:off x="660913" y="6186901"/>
            <a:ext cx="8277774" cy="359225"/>
          </a:xfrm>
          <a:prstGeom prst="rect">
            <a:avLst/>
          </a:prstGeom>
          <a:noFill/>
        </p:spPr>
        <p:txBody>
          <a:bodyPr wrap="square" lIns="0" tIns="45720" rIns="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itchFamily="34" charset="0"/>
                <a:cs typeface="Arial" pitchFamily="34" charset="0"/>
              </a:rPr>
              <a:t>Notes: Education funding includes universal preschool, free community college, Pell Grant increases, and teacher investments. Tax credits include the child tax credit, earned income tax credit, child and dependent care tax credit, and Affordable Care Act premium tax credit.</a:t>
            </a:r>
          </a:p>
          <a:p>
            <a:r>
              <a:rPr lang="en-US" sz="900" dirty="0">
                <a:latin typeface="Arial" pitchFamily="34" charset="0"/>
                <a:cs typeface="Arial" pitchFamily="34" charset="0"/>
              </a:rPr>
              <a:t>Source: White House fact sheet </a:t>
            </a:r>
          </a:p>
        </p:txBody>
      </p:sp>
    </p:spTree>
    <p:extLst>
      <p:ext uri="{BB962C8B-B14F-4D97-AF65-F5344CB8AC3E}">
        <p14:creationId xmlns:p14="http://schemas.microsoft.com/office/powerpoint/2010/main" val="159910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Tax Increases on Wealthy Would Raise $1.5 Trillion Over Decade</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a:xfrm>
            <a:off x="630936" y="1618227"/>
            <a:ext cx="10954512" cy="4930057"/>
          </a:xfrm>
        </p:spPr>
        <p:txBody>
          <a:bodyPr/>
          <a:lstStyle/>
          <a:p>
            <a:r>
              <a:rPr lang="en-US" dirty="0"/>
              <a:t>Plan would be funded by several tax changes to individual income, including:</a:t>
            </a:r>
          </a:p>
          <a:p>
            <a:pPr lvl="1"/>
            <a:r>
              <a:rPr lang="en-US" dirty="0"/>
              <a:t>Raising the top marginal income tax rate to 39.6% from 37% for the top 1% of earners</a:t>
            </a:r>
          </a:p>
          <a:p>
            <a:pPr lvl="1"/>
            <a:r>
              <a:rPr lang="en-US" dirty="0"/>
              <a:t>Increasing the capital gains tax rate to 39.6% for households earning $1 million or more</a:t>
            </a:r>
          </a:p>
          <a:p>
            <a:pPr lvl="1"/>
            <a:r>
              <a:rPr lang="en-US" dirty="0"/>
              <a:t>Applying the</a:t>
            </a:r>
            <a:r>
              <a:rPr lang="en-US" dirty="0">
                <a:solidFill>
                  <a:srgbClr val="FF0000"/>
                </a:solidFill>
              </a:rPr>
              <a:t> </a:t>
            </a:r>
            <a:r>
              <a:rPr lang="en-US" dirty="0"/>
              <a:t>3.8% Medicare tax “consistently” for</a:t>
            </a:r>
            <a:r>
              <a:rPr lang="en-US" dirty="0">
                <a:solidFill>
                  <a:srgbClr val="FF0000"/>
                </a:solidFill>
              </a:rPr>
              <a:t> </a:t>
            </a:r>
            <a:r>
              <a:rPr lang="en-US" dirty="0"/>
              <a:t>those making over $400,000</a:t>
            </a:r>
          </a:p>
          <a:p>
            <a:pPr lvl="1"/>
            <a:r>
              <a:rPr lang="en-US" dirty="0"/>
              <a:t>Repealing “step-up in basis” rule, which effectively reduces taxes owed on wealth passed to an heir</a:t>
            </a:r>
          </a:p>
          <a:p>
            <a:pPr lvl="2"/>
            <a:r>
              <a:rPr lang="en-US" dirty="0"/>
              <a:t>Would exempt the first $1 million in gains from the repeal, ensure gains are taxed if they aren’t used for charitable donations, and provide protections for family-owned businesses and farms</a:t>
            </a:r>
          </a:p>
          <a:p>
            <a:pPr lvl="1"/>
            <a:endParaRPr lang="en-US" dirty="0"/>
          </a:p>
          <a:p>
            <a:r>
              <a:rPr lang="en-US" dirty="0"/>
              <a:t>It also would:</a:t>
            </a:r>
          </a:p>
          <a:p>
            <a:pPr lvl="1"/>
            <a:r>
              <a:rPr lang="en-US" dirty="0"/>
              <a:t>Eliminate carried interest so investment fund partners pay ordinary income rates</a:t>
            </a:r>
            <a:endParaRPr lang="en-US" strike="sngStrike" dirty="0">
              <a:solidFill>
                <a:srgbClr val="FF0000"/>
              </a:solidFill>
            </a:endParaRPr>
          </a:p>
          <a:p>
            <a:pPr lvl="1"/>
            <a:r>
              <a:rPr lang="en-US" dirty="0"/>
              <a:t>End a real estate tax break when investors exchange property for gains above $500,000</a:t>
            </a:r>
          </a:p>
          <a:p>
            <a:pPr lvl="1"/>
            <a:r>
              <a:rPr lang="en-US" dirty="0"/>
              <a:t>Permanently extend current limits on excess business losses</a:t>
            </a:r>
            <a:endParaRPr lang="en-US" strike="sngStrike" dirty="0"/>
          </a:p>
          <a:p>
            <a:pPr lvl="1"/>
            <a:r>
              <a:rPr lang="en-US" dirty="0"/>
              <a:t>Increase IRS audits for higher-income individuals and require financial institutions to report on earnings from investments and business activity</a:t>
            </a:r>
          </a:p>
          <a:p>
            <a:pPr lvl="1"/>
            <a:endParaRPr lang="en-US" dirty="0"/>
          </a:p>
        </p:txBody>
      </p:sp>
    </p:spTree>
    <p:extLst>
      <p:ext uri="{BB962C8B-B14F-4D97-AF65-F5344CB8AC3E}">
        <p14:creationId xmlns:p14="http://schemas.microsoft.com/office/powerpoint/2010/main" val="320537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Tax Credits for Families, Workers Would Total $800 Billion</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a:xfrm>
            <a:off x="630936" y="1748853"/>
            <a:ext cx="10954512" cy="4858424"/>
          </a:xfrm>
        </p:spPr>
        <p:txBody>
          <a:bodyPr/>
          <a:lstStyle/>
          <a:p>
            <a:r>
              <a:rPr lang="en-US" dirty="0"/>
              <a:t>Biden’s plan would extend through 2025 the child tax credit expansions</a:t>
            </a:r>
            <a:r>
              <a:rPr lang="en-US" dirty="0">
                <a:solidFill>
                  <a:srgbClr val="FF0000"/>
                </a:solidFill>
              </a:rPr>
              <a:t> </a:t>
            </a:r>
            <a:r>
              <a:rPr lang="en-US" dirty="0"/>
              <a:t>enacted under </a:t>
            </a:r>
            <a:r>
              <a:rPr lang="en-US" dirty="0">
                <a:hlinkClick r:id="rId2"/>
              </a:rPr>
              <a:t>Public Law 117-2</a:t>
            </a:r>
            <a:endParaRPr lang="en-US" dirty="0"/>
          </a:p>
          <a:p>
            <a:pPr lvl="1"/>
            <a:r>
              <a:rPr lang="en-US" dirty="0"/>
              <a:t>Would advance credits on a regular basis and permanently make it fully refundable, meaning the entire credit could be provided as a refund if it exceeds an individual’s tax liability</a:t>
            </a:r>
          </a:p>
          <a:p>
            <a:pPr lvl="1"/>
            <a:endParaRPr lang="en-US" dirty="0"/>
          </a:p>
          <a:p>
            <a:r>
              <a:rPr lang="en-US" dirty="0"/>
              <a:t>Proposal would call on Congress to permanently extend other tax credits, including:</a:t>
            </a:r>
          </a:p>
          <a:p>
            <a:pPr lvl="1"/>
            <a:r>
              <a:rPr lang="en-US" dirty="0"/>
              <a:t>Earned income credit for childless workers, which was tripled under Public Law 117-2</a:t>
            </a:r>
            <a:endParaRPr lang="en-US" strike="sngStrike" dirty="0">
              <a:solidFill>
                <a:srgbClr val="FF0000"/>
              </a:solidFill>
            </a:endParaRPr>
          </a:p>
          <a:p>
            <a:pPr lvl="1"/>
            <a:r>
              <a:rPr lang="en-US" dirty="0"/>
              <a:t>Child and dependent care credit, which Public Law 117-2 increased to as much as $4,000 for one dependent and $8,000 for two or more</a:t>
            </a:r>
            <a:endParaRPr lang="en-US" strike="sngStrike" dirty="0">
              <a:solidFill>
                <a:srgbClr val="FF0000"/>
              </a:solidFill>
            </a:endParaRPr>
          </a:p>
          <a:p>
            <a:pPr lvl="1"/>
            <a:endParaRPr lang="en-US" dirty="0"/>
          </a:p>
          <a:p>
            <a:r>
              <a:rPr lang="en-US" dirty="0"/>
              <a:t>It would make permanent expansions to the Affordable Care Act’s premium tax credits, which would cost $200 billion</a:t>
            </a:r>
          </a:p>
          <a:p>
            <a:pPr lvl="1"/>
            <a:r>
              <a:rPr lang="en-US" dirty="0"/>
              <a:t>Health insurance premiums were lowered for two years under Public Law 117-2 for those who purchase coverage through an exchange</a:t>
            </a:r>
          </a:p>
        </p:txBody>
      </p:sp>
    </p:spTree>
    <p:extLst>
      <p:ext uri="{BB962C8B-B14F-4D97-AF65-F5344CB8AC3E}">
        <p14:creationId xmlns:p14="http://schemas.microsoft.com/office/powerpoint/2010/main" val="138130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Plan Targets Aid for Low-Income College Students</a:t>
            </a:r>
            <a:endParaRPr lang="en-US" strike="sngStrike" dirty="0">
              <a:solidFill>
                <a:srgbClr val="FF0000"/>
              </a:solidFill>
            </a:endParaRP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p:txBody>
          <a:bodyPr/>
          <a:lstStyle/>
          <a:p>
            <a:r>
              <a:rPr lang="en-US" dirty="0"/>
              <a:t>The plan calls for resources to increase community college and university attendance:</a:t>
            </a:r>
          </a:p>
          <a:p>
            <a:pPr lvl="1"/>
            <a:r>
              <a:rPr lang="en-US" dirty="0"/>
              <a:t>$109 billion to provide two years of free community college to all Americans, including “Dreamers”</a:t>
            </a:r>
          </a:p>
          <a:p>
            <a:pPr lvl="2"/>
            <a:r>
              <a:rPr lang="en-US" dirty="0"/>
              <a:t>“Dreamers” refers to children brought to the U.S. illegally who would have been covered by the DREAM Act</a:t>
            </a:r>
          </a:p>
          <a:p>
            <a:pPr lvl="1"/>
            <a:r>
              <a:rPr lang="en-US" dirty="0"/>
              <a:t>$85 billion to increase Pell Grants by around $1,400 per recipient</a:t>
            </a:r>
          </a:p>
          <a:p>
            <a:pPr lvl="1"/>
            <a:r>
              <a:rPr lang="en-US" dirty="0"/>
              <a:t>$62 billion for grants to increase retention and completion rates at community colleges and other institutions serving disadvantaged communities</a:t>
            </a:r>
          </a:p>
          <a:p>
            <a:pPr lvl="3"/>
            <a:endParaRPr lang="en-US" dirty="0"/>
          </a:p>
          <a:p>
            <a:r>
              <a:rPr lang="en-US" dirty="0"/>
              <a:t>It also calls for $46 billion for historically Black colleges and universities (HBCUs), tribal colleges and universities (TCUs), and minority-serving institutions (MSIs)</a:t>
            </a:r>
          </a:p>
          <a:p>
            <a:pPr lvl="1"/>
            <a:r>
              <a:rPr lang="en-US" dirty="0"/>
              <a:t>Includes $39 billion in tuition assistance for families earning less than $125,000 per year</a:t>
            </a:r>
          </a:p>
          <a:p>
            <a:pPr lvl="1"/>
            <a:r>
              <a:rPr lang="en-US" dirty="0"/>
              <a:t>Would be in addition to $45 billion for HBCUs, TCUs, and MSIs under Biden’s American Jobs Plan</a:t>
            </a:r>
          </a:p>
        </p:txBody>
      </p:sp>
      <p:sp>
        <p:nvSpPr>
          <p:cNvPr id="7" name="TextBox 6">
            <a:extLst>
              <a:ext uri="{FF2B5EF4-FFF2-40B4-BE49-F238E27FC236}">
                <a16:creationId xmlns:a16="http://schemas.microsoft.com/office/drawing/2014/main" id="{4D459806-DC3E-4800-802C-1B0C4B0683A4}"/>
              </a:ext>
            </a:extLst>
          </p:cNvPr>
          <p:cNvSpPr txBox="1"/>
          <p:nvPr/>
        </p:nvSpPr>
        <p:spPr>
          <a:xfrm>
            <a:off x="630935" y="6428258"/>
            <a:ext cx="8236839" cy="369332"/>
          </a:xfrm>
          <a:prstGeom prst="rect">
            <a:avLst/>
          </a:prstGeom>
          <a:noFill/>
        </p:spPr>
        <p:txBody>
          <a:bodyPr wrap="square" rtlCol="0">
            <a:spAutoFit/>
          </a:bodyPr>
          <a:lstStyle/>
          <a:p>
            <a:r>
              <a:rPr lang="en-US" sz="900" dirty="0"/>
              <a:t>Note: DREAM Act - Development, Relief, and Education for Alien Minors Act, a proposal to grant legal status and a path to citizenship for those living in the U.S. illegally after being brought to the country as children that’s been incorporated into </a:t>
            </a:r>
            <a:r>
              <a:rPr lang="en-US" sz="900" dirty="0">
                <a:solidFill>
                  <a:srgbClr val="FF0000"/>
                </a:solidFill>
                <a:hlinkClick r:id="rId2"/>
              </a:rPr>
              <a:t>H.R. 6</a:t>
            </a:r>
            <a:r>
              <a:rPr lang="en-US" sz="900" dirty="0">
                <a:solidFill>
                  <a:srgbClr val="FF0000"/>
                </a:solidFill>
              </a:rPr>
              <a:t> </a:t>
            </a:r>
            <a:r>
              <a:rPr lang="en-US" sz="900" dirty="0"/>
              <a:t>(See </a:t>
            </a:r>
            <a:r>
              <a:rPr lang="en-US" sz="900" dirty="0">
                <a:solidFill>
                  <a:srgbClr val="FF0000"/>
                </a:solidFill>
                <a:hlinkClick r:id="rId3"/>
              </a:rPr>
              <a:t>BGOV Bill Summary</a:t>
            </a:r>
            <a:r>
              <a:rPr lang="en-US" sz="900" dirty="0"/>
              <a:t>) among other measures</a:t>
            </a:r>
          </a:p>
        </p:txBody>
      </p:sp>
    </p:spTree>
    <p:extLst>
      <p:ext uri="{BB962C8B-B14F-4D97-AF65-F5344CB8AC3E}">
        <p14:creationId xmlns:p14="http://schemas.microsoft.com/office/powerpoint/2010/main" val="243747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Plan Includes $9 Billion to Support Teachers</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p:txBody>
          <a:bodyPr/>
          <a:lstStyle/>
          <a:p>
            <a:r>
              <a:rPr lang="en-US" dirty="0"/>
              <a:t>Biden seeks funds to address teacher shortages, improve training, and boost diversity</a:t>
            </a:r>
          </a:p>
          <a:p>
            <a:pPr lvl="1"/>
            <a:r>
              <a:rPr lang="en-US" dirty="0"/>
              <a:t>Plan cites </a:t>
            </a:r>
            <a:r>
              <a:rPr lang="en-US" dirty="0">
                <a:hlinkClick r:id="rId2"/>
              </a:rPr>
              <a:t>estimated shortage</a:t>
            </a:r>
            <a:r>
              <a:rPr lang="en-US" dirty="0"/>
              <a:t> of more than 100,000 teachers before the pandemic</a:t>
            </a:r>
          </a:p>
          <a:p>
            <a:pPr lvl="1"/>
            <a:endParaRPr lang="en-US" dirty="0"/>
          </a:p>
          <a:p>
            <a:r>
              <a:rPr lang="en-US" dirty="0"/>
              <a:t>The proposal would include:</a:t>
            </a:r>
          </a:p>
          <a:p>
            <a:pPr lvl="1"/>
            <a:r>
              <a:rPr lang="en-US" dirty="0"/>
              <a:t>$2.8 billion for Grow Your Own programs and paid teacher residencies</a:t>
            </a:r>
          </a:p>
          <a:p>
            <a:pPr lvl="1"/>
            <a:r>
              <a:rPr lang="en-US" dirty="0"/>
              <a:t>$2 billion for mentorship programs for teachers</a:t>
            </a:r>
          </a:p>
          <a:p>
            <a:pPr lvl="1"/>
            <a:r>
              <a:rPr lang="en-US" dirty="0"/>
              <a:t>$1.6 billion for teachers to get certified in high-demand areas</a:t>
            </a:r>
          </a:p>
          <a:p>
            <a:pPr lvl="1"/>
            <a:r>
              <a:rPr lang="en-US" dirty="0"/>
              <a:t>$900 million to develop special education teachers</a:t>
            </a:r>
          </a:p>
          <a:p>
            <a:pPr lvl="1"/>
            <a:r>
              <a:rPr lang="en-US" dirty="0"/>
              <a:t>$400 million for teacher preparation programs at historically Black colleges and universities, tribal colleges and universities, and minority-serving institutions</a:t>
            </a:r>
          </a:p>
          <a:p>
            <a:pPr lvl="1"/>
            <a:r>
              <a:rPr lang="en-US" dirty="0"/>
              <a:t>Scholarships of $8,000 per year, instead of $4,000, for future teachers pursuing their degrees</a:t>
            </a:r>
          </a:p>
          <a:p>
            <a:pPr lvl="1"/>
            <a:endParaRPr lang="en-US" dirty="0"/>
          </a:p>
        </p:txBody>
      </p:sp>
    </p:spTree>
    <p:extLst>
      <p:ext uri="{BB962C8B-B14F-4D97-AF65-F5344CB8AC3E}">
        <p14:creationId xmlns:p14="http://schemas.microsoft.com/office/powerpoint/2010/main" val="351286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dirty="0"/>
              <a:t>Plan Would Provide Free Preschool and Affordable Child Care</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p:txBody>
          <a:bodyPr/>
          <a:lstStyle/>
          <a:p>
            <a:r>
              <a:rPr lang="en-US" dirty="0"/>
              <a:t>$200 billion would go to providing free preschool to all 3- and 4-year-olds</a:t>
            </a:r>
          </a:p>
          <a:p>
            <a:pPr lvl="1"/>
            <a:r>
              <a:rPr lang="en-US" dirty="0"/>
              <a:t>Plan would be in partnership with states, focusing on high-need areas and quality, inclusive programs</a:t>
            </a:r>
          </a:p>
          <a:p>
            <a:pPr lvl="1"/>
            <a:r>
              <a:rPr lang="en-US" dirty="0"/>
              <a:t>$15 per hour minimum wage for employees in participating preschool and Head Start programs</a:t>
            </a:r>
          </a:p>
          <a:p>
            <a:pPr lvl="1"/>
            <a:r>
              <a:rPr lang="en-US" dirty="0"/>
              <a:t>5 million children would benefit from access to publicly funded preschool, plan says </a:t>
            </a:r>
          </a:p>
          <a:p>
            <a:pPr marL="338328" lvl="1" indent="0">
              <a:buNone/>
            </a:pPr>
            <a:endParaRPr lang="en-US" dirty="0"/>
          </a:p>
          <a:p>
            <a:r>
              <a:rPr lang="en-US" dirty="0"/>
              <a:t>$225 billion would provide direct support to help working families with child care costs</a:t>
            </a:r>
          </a:p>
          <a:p>
            <a:pPr lvl="1"/>
            <a:r>
              <a:rPr lang="en-US" dirty="0"/>
              <a:t>Families earning the least would pay nothing and those earning 1.5 times the state median would pay no more than 7% of their income for child care for children younger than five</a:t>
            </a:r>
          </a:p>
          <a:p>
            <a:pPr lvl="1"/>
            <a:r>
              <a:rPr lang="en-US" dirty="0"/>
              <a:t>Child care providers would receive funding to cover the “true cost” of providing child care</a:t>
            </a:r>
          </a:p>
          <a:p>
            <a:pPr lvl="1"/>
            <a:r>
              <a:rPr lang="en-US" dirty="0"/>
              <a:t>$15 per hour minimum wage for early childhood staff</a:t>
            </a:r>
          </a:p>
          <a:p>
            <a:pPr lvl="1"/>
            <a:endParaRPr lang="en-US" dirty="0"/>
          </a:p>
          <a:p>
            <a:r>
              <a:rPr lang="en-US" dirty="0"/>
              <a:t>Community college and teacher scholarship investments would also support early childhood educators</a:t>
            </a:r>
          </a:p>
          <a:p>
            <a:pPr marL="338328"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78328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0D654-A015-4EBB-AFDD-BA61791E3B6A}"/>
              </a:ext>
            </a:extLst>
          </p:cNvPr>
          <p:cNvSpPr>
            <a:spLocks noGrp="1"/>
          </p:cNvSpPr>
          <p:nvPr>
            <p:ph type="title"/>
          </p:nvPr>
        </p:nvSpPr>
        <p:spPr/>
        <p:txBody>
          <a:bodyPr/>
          <a:lstStyle/>
          <a:p>
            <a:r>
              <a:rPr lang="en-US"/>
              <a:t>Biden Would </a:t>
            </a:r>
            <a:r>
              <a:rPr lang="en-US" dirty="0"/>
              <a:t>Boost Funding For Some Nutrition Programs</a:t>
            </a:r>
          </a:p>
        </p:txBody>
      </p:sp>
      <p:sp>
        <p:nvSpPr>
          <p:cNvPr id="4" name="Text Placeholder 3">
            <a:extLst>
              <a:ext uri="{FF2B5EF4-FFF2-40B4-BE49-F238E27FC236}">
                <a16:creationId xmlns:a16="http://schemas.microsoft.com/office/drawing/2014/main" id="{44D38110-F1D4-4042-B650-7FD6C328CBFF}"/>
              </a:ext>
            </a:extLst>
          </p:cNvPr>
          <p:cNvSpPr>
            <a:spLocks noGrp="1"/>
          </p:cNvSpPr>
          <p:nvPr>
            <p:ph type="body" sz="quarter" idx="11"/>
          </p:nvPr>
        </p:nvSpPr>
        <p:spPr/>
        <p:txBody>
          <a:bodyPr/>
          <a:lstStyle/>
          <a:p>
            <a:r>
              <a:rPr lang="en-US" dirty="0"/>
              <a:t>Plan calls for additional funding for school-related nutrition programs</a:t>
            </a:r>
          </a:p>
          <a:p>
            <a:pPr lvl="1"/>
            <a:r>
              <a:rPr lang="en-US" dirty="0"/>
              <a:t>$25 billion to expand the Summer Pandemic Electronic Benefit Transfer (EBT) demonstration program to all eligible children and make it permanent</a:t>
            </a:r>
          </a:p>
          <a:p>
            <a:pPr lvl="1"/>
            <a:r>
              <a:rPr lang="en-US" dirty="0"/>
              <a:t>$17 billion to expand free school meals for elementary-age children in high-poverty school districts</a:t>
            </a:r>
          </a:p>
          <a:p>
            <a:pPr lvl="1"/>
            <a:r>
              <a:rPr lang="en-US" dirty="0"/>
              <a:t>$1 billion for a demonstration program to promote school meals that exceed nutrition standards</a:t>
            </a:r>
          </a:p>
          <a:p>
            <a:pPr lvl="3"/>
            <a:endParaRPr lang="en-US" dirty="0"/>
          </a:p>
          <a:p>
            <a:r>
              <a:rPr lang="en-US" dirty="0"/>
              <a:t>It also would make individuals convicted of drug offenses eligible for SNAP after their incarceration</a:t>
            </a:r>
          </a:p>
        </p:txBody>
      </p:sp>
      <p:sp>
        <p:nvSpPr>
          <p:cNvPr id="2" name="TextBox 1">
            <a:extLst>
              <a:ext uri="{FF2B5EF4-FFF2-40B4-BE49-F238E27FC236}">
                <a16:creationId xmlns:a16="http://schemas.microsoft.com/office/drawing/2014/main" id="{1F82DABA-30B3-4327-8417-3CF8159EB275}"/>
              </a:ext>
            </a:extLst>
          </p:cNvPr>
          <p:cNvSpPr txBox="1"/>
          <p:nvPr/>
        </p:nvSpPr>
        <p:spPr>
          <a:xfrm>
            <a:off x="630935" y="6428258"/>
            <a:ext cx="8236839" cy="230832"/>
          </a:xfrm>
          <a:prstGeom prst="rect">
            <a:avLst/>
          </a:prstGeom>
          <a:noFill/>
        </p:spPr>
        <p:txBody>
          <a:bodyPr wrap="square" rtlCol="0">
            <a:spAutoFit/>
          </a:bodyPr>
          <a:lstStyle/>
          <a:p>
            <a:r>
              <a:rPr lang="en-US" sz="900" dirty="0"/>
              <a:t>Note: SNAP – Supplemental Nutrition Assistance Program, formerly food stamps</a:t>
            </a:r>
            <a:endParaRPr lang="en-US" sz="900" dirty="0">
              <a:solidFill>
                <a:schemeClr val="tx1"/>
              </a:solidFill>
            </a:endParaRPr>
          </a:p>
        </p:txBody>
      </p:sp>
    </p:spTree>
    <p:extLst>
      <p:ext uri="{BB962C8B-B14F-4D97-AF65-F5344CB8AC3E}">
        <p14:creationId xmlns:p14="http://schemas.microsoft.com/office/powerpoint/2010/main" val="1036729545"/>
      </p:ext>
    </p:extLst>
  </p:cSld>
  <p:clrMapOvr>
    <a:masterClrMapping/>
  </p:clrMapOvr>
</p:sld>
</file>

<file path=ppt/theme/theme1.xml><?xml version="1.0" encoding="utf-8"?>
<a:theme xmlns:a="http://schemas.openxmlformats.org/drawingml/2006/main" name="White Bloomberg Theme 16:9">
  <a:themeElements>
    <a:clrScheme name="Bloomberg theme black 2019">
      <a:dk1>
        <a:srgbClr val="000000"/>
      </a:dk1>
      <a:lt1>
        <a:srgbClr val="FFFFFF"/>
      </a:lt1>
      <a:dk2>
        <a:srgbClr val="4CAA50"/>
      </a:dk2>
      <a:lt2>
        <a:srgbClr val="414041"/>
      </a:lt2>
      <a:accent1>
        <a:srgbClr val="0B9DDB"/>
      </a:accent1>
      <a:accent2>
        <a:srgbClr val="00D1B3"/>
      </a:accent2>
      <a:accent3>
        <a:srgbClr val="8A5DB5"/>
      </a:accent3>
      <a:accent4>
        <a:srgbClr val="FFC91D"/>
      </a:accent4>
      <a:accent5>
        <a:srgbClr val="EA5FA7"/>
      </a:accent5>
      <a:accent6>
        <a:srgbClr val="EC4436"/>
      </a:accent6>
      <a:hlink>
        <a:srgbClr val="0563C1"/>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err="1" smtClean="0">
            <a:solidFill>
              <a:schemeClr val="tx1"/>
            </a:solidFill>
          </a:defRPr>
        </a:defPPr>
      </a:lstStyle>
    </a:txDef>
  </a:objectDefaults>
  <a:extraClrSchemeLst/>
  <a:extLst>
    <a:ext uri="{05A4C25C-085E-4340-85A3-A5531E510DB2}">
      <thm15:themeFamily xmlns:thm15="http://schemas.microsoft.com/office/thememl/2012/main" name="INDG_Widescreen_Gov" id="{30786252-16D8-1946-A559-31E317254B52}" vid="{C1E2B0DC-D26E-654C-9E24-573CA4BA7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BGov_WideScreen</Template>
  <TotalTime>0</TotalTime>
  <Words>1383</Words>
  <Application>Microsoft Office PowerPoint</Application>
  <PresentationFormat>Widescreen</PresentationFormat>
  <Paragraphs>106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System Font Regular</vt:lpstr>
      <vt:lpstr>White Bloomberg Theme 16:9</vt:lpstr>
      <vt:lpstr>BGOV OnPoint Biden’s Economic and Tax Plan</vt:lpstr>
      <vt:lpstr>About This Presentation</vt:lpstr>
      <vt:lpstr>Funds Provided for Education, Child Care, and More</vt:lpstr>
      <vt:lpstr>Tax Increases on Wealthy Would Raise $1.5 Trillion Over Decade</vt:lpstr>
      <vt:lpstr>Tax Credits for Families, Workers Would Total $800 Billion</vt:lpstr>
      <vt:lpstr>Plan Targets Aid for Low-Income College Students</vt:lpstr>
      <vt:lpstr>Plan Includes $9 Billion to Support Teachers</vt:lpstr>
      <vt:lpstr>Plan Would Provide Free Preschool and Affordable Child Care</vt:lpstr>
      <vt:lpstr>Biden Would Boost Funding For Some Nutrition Programs</vt:lpstr>
      <vt:lpstr>Plan Would Support Paid Family and Sick Leave</vt:lpstr>
      <vt:lpstr>Biden Previews Other Priorities</vt:lpstr>
      <vt:lpstr>About Bloomberg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2020-07-06T14:15:20Z</dcterms:created>
  <dcterms:modified xsi:type="dcterms:W3CDTF">2021-04-28T19:08:24Z</dcterms:modified>
</cp:coreProperties>
</file>